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fortaa" panose="020B0604020202020204" charset="0"/>
      <p:regular r:id="rId20"/>
      <p:bold r:id="rId21"/>
    </p:embeddedFont>
    <p:embeddedFont>
      <p:font typeface="Lora" pitchFamily="2" charset="-18"/>
      <p:regular r:id="rId22"/>
      <p:bold r:id="rId23"/>
      <p:italic r:id="rId24"/>
      <p:boldItalic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d1eda5a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d1eda5a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ae920d2fe_1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ae920d2fe_1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d1071b6f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d1071b6f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d1eda5a8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d1eda5a8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ae920d2fe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ae920d2fe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d1eda5a8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d1eda5a8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d1eda5a8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d1eda5a8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e920d2f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ae920d2f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e920d2f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ae920d2f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1eda5a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1eda5a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EA73">
            <a:alpha val="69860"/>
          </a:srgbClr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891353" y="145038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l" sz="5600"/>
              <a:t>VARNA NOŠNJA ŠOLSKE TORBE</a:t>
            </a:r>
            <a:endParaRPr sz="56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44625" y="3873175"/>
            <a:ext cx="80577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Študenti 1. letnika delovne terapije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Mentorica: pred. Špela Mihevc, dipl.del.ter., mag.prom.zdr.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Študijsko leto 2021/22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9700" y="1267501"/>
            <a:ext cx="1383625" cy="181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EA73">
            <a:alpha val="69860"/>
          </a:srgb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589050" y="671050"/>
            <a:ext cx="3426300" cy="801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>
                <a:solidFill>
                  <a:srgbClr val="FA1414"/>
                </a:solidFill>
              </a:rPr>
              <a:t>TORBA NA KOLEŠČKIH</a:t>
            </a:r>
            <a:endParaRPr sz="4400">
              <a:solidFill>
                <a:srgbClr val="FA1414"/>
              </a:solidFill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589050" y="1707875"/>
            <a:ext cx="3663600" cy="1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potiskamo pred sabo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izmenjava rok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ne nosimo na hrbtu!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975" y="1472050"/>
            <a:ext cx="3084101" cy="34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1414">
            <a:alpha val="80380"/>
          </a:srgb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ctrTitle"/>
          </p:nvPr>
        </p:nvSpPr>
        <p:spPr>
          <a:xfrm>
            <a:off x="311700" y="41902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6000">
                <a:solidFill>
                  <a:srgbClr val="FA1414"/>
                </a:solidFill>
              </a:rPr>
              <a:t>HVALA ZA VAŠO POZORNOST!</a:t>
            </a:r>
            <a:endParaRPr sz="6000">
              <a:solidFill>
                <a:srgbClr val="FA1414"/>
              </a:solidFill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913" y="2633725"/>
            <a:ext cx="2512524" cy="1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1414">
            <a:alpha val="80380"/>
          </a:srgbClr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99725" y="371350"/>
            <a:ext cx="7158000" cy="954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l" sz="4400">
                <a:solidFill>
                  <a:srgbClr val="F6CD4C"/>
                </a:solidFill>
              </a:rPr>
              <a:t>TEŽAVE NEPRAVILNE NOŠNJE ŠOLSKE TORBE</a:t>
            </a:r>
            <a:endParaRPr sz="4400">
              <a:solidFill>
                <a:srgbClr val="F6CD4C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725" y="1467300"/>
            <a:ext cx="2425451" cy="36762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467225" y="3097888"/>
            <a:ext cx="25905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Bolečine v hrbtenici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724500" y="3884325"/>
            <a:ext cx="28698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Bolečine v ramenih in vratu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724499" y="2374288"/>
            <a:ext cx="2346691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Nagibanje naprej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056225" y="1587850"/>
            <a:ext cx="30015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Nenaravna drža telesa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C">
            <a:alpha val="67460"/>
          </a:srgbClr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>
                <a:solidFill>
                  <a:srgbClr val="FA1414"/>
                </a:solidFill>
              </a:rPr>
              <a:t>KAKO NAPOLNIMO ŠOLSKO TORBO?</a:t>
            </a:r>
            <a:endParaRPr sz="4400">
              <a:solidFill>
                <a:srgbClr val="FA1414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27825"/>
            <a:ext cx="8520600" cy="3671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6023" r="10899"/>
          <a:stretch/>
        </p:blipFill>
        <p:spPr>
          <a:xfrm>
            <a:off x="5212075" y="1820175"/>
            <a:ext cx="3167924" cy="25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725" y="1457138"/>
            <a:ext cx="2477725" cy="30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5625" y="2808399"/>
            <a:ext cx="1187026" cy="5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7175" y="1127825"/>
            <a:ext cx="4083925" cy="36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C">
            <a:alpha val="6746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>
                <a:solidFill>
                  <a:srgbClr val="FA1414"/>
                </a:solidFill>
              </a:rPr>
              <a:t>KAKO NAPOLNIMO ŠOLSKO TORBO?</a:t>
            </a:r>
            <a:endParaRPr sz="4400">
              <a:solidFill>
                <a:srgbClr val="FA1414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27825"/>
            <a:ext cx="8520600" cy="3671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308012"/>
            <a:ext cx="2656574" cy="3169376"/>
          </a:xfrm>
          <a:prstGeom prst="rect">
            <a:avLst/>
          </a:prstGeom>
          <a:noFill/>
          <a:ln>
            <a:noFill/>
          </a:ln>
          <a:effectLst>
            <a:outerShdw blurRad="57150" dist="19050" dir="5640000" algn="bl" rotWithShape="0">
              <a:srgbClr val="000000">
                <a:alpha val="0"/>
              </a:srgbClr>
            </a:outerShdw>
          </a:effectLst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000" y="1770739"/>
            <a:ext cx="1673943" cy="80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l="21663" r="18755" b="8012"/>
          <a:stretch/>
        </p:blipFill>
        <p:spPr>
          <a:xfrm>
            <a:off x="6827875" y="1308000"/>
            <a:ext cx="2004425" cy="33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748825" y="2967500"/>
            <a:ext cx="45657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samo nujni predmeti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težji predmeti - pri hrbtu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ostri predmeti - stran od hrbta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manjši predmeti v predalčkih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predmeti ne drsijo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EA73">
            <a:alpha val="6986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70525" y="292850"/>
            <a:ext cx="4546200" cy="801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/>
              <a:t>PRIMERNA TEŽA ŠOLSKE TORBE</a:t>
            </a:r>
            <a:endParaRPr sz="440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70525" y="1237075"/>
            <a:ext cx="3645000" cy="80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ct val="100000"/>
              <a:buFont typeface="Comfortaa"/>
              <a:buChar char="●"/>
            </a:pPr>
            <a:r>
              <a:rPr lang="sl" sz="7200">
                <a:solidFill>
                  <a:srgbClr val="050505"/>
                </a:solidFill>
                <a:latin typeface="Comfortaa"/>
                <a:ea typeface="Comfortaa"/>
                <a:cs typeface="Comfortaa"/>
                <a:sym typeface="Comfortaa"/>
              </a:rPr>
              <a:t>10 - 15 % otrokove teže</a:t>
            </a:r>
            <a:endParaRPr sz="7200">
              <a:solidFill>
                <a:srgbClr val="050505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rgbClr val="05050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3588775" y="1378875"/>
            <a:ext cx="524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496350" y="1237075"/>
            <a:ext cx="4874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t="5998" b="7443"/>
          <a:stretch/>
        </p:blipFill>
        <p:spPr>
          <a:xfrm>
            <a:off x="3951450" y="1692125"/>
            <a:ext cx="4419600" cy="27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736175" y="477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>
                <a:solidFill>
                  <a:srgbClr val="F6CD4C"/>
                </a:solidFill>
              </a:rPr>
              <a:t>PRAVILNA NOŠNJA ŠOLSKE TORBE</a:t>
            </a:r>
            <a:endParaRPr sz="4400">
              <a:solidFill>
                <a:srgbClr val="F6CD4C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0" y="-615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050505"/>
              </a:solidFill>
              <a:highlight>
                <a:srgbClr val="F0F2F5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050505"/>
              </a:solidFill>
              <a:highlight>
                <a:srgbClr val="F0F2F5"/>
              </a:highlight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75" y="1431875"/>
            <a:ext cx="4028554" cy="24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736175" y="4059300"/>
            <a:ext cx="3265800" cy="461700"/>
          </a:xfrm>
          <a:prstGeom prst="rect">
            <a:avLst/>
          </a:prstGeom>
          <a:solidFill>
            <a:srgbClr val="F6CD4C">
              <a:alpha val="674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na obeh naramnicah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l="48921" t="39758" r="31618" b="9072"/>
          <a:stretch/>
        </p:blipFill>
        <p:spPr>
          <a:xfrm>
            <a:off x="6182775" y="477275"/>
            <a:ext cx="1621626" cy="30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5192750" y="3733500"/>
            <a:ext cx="3830400" cy="1293000"/>
          </a:xfrm>
          <a:prstGeom prst="rect">
            <a:avLst/>
          </a:prstGeom>
          <a:solidFill>
            <a:srgbClr val="F6CD4C">
              <a:alpha val="674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pravilna dolžina naramnic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naramnice na sredini ramena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uporaba pasov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99725" y="360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850">
                <a:solidFill>
                  <a:srgbClr val="F6CD4C"/>
                </a:solidFill>
              </a:rPr>
              <a:t>PRAVILNA NOŠNJA ŠOLSKE TORBE</a:t>
            </a:r>
            <a:endParaRPr sz="4850">
              <a:solidFill>
                <a:srgbClr val="F6CD4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6052875" y="1315325"/>
            <a:ext cx="2579400" cy="2124000"/>
          </a:xfrm>
          <a:prstGeom prst="rect">
            <a:avLst/>
          </a:prstGeom>
          <a:solidFill>
            <a:srgbClr val="F6CD4C">
              <a:alpha val="674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pravilna višina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zgornji rob torbe pod rameni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spodnji rob torbe nad zadnjico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965125" y="4392225"/>
            <a:ext cx="2579400" cy="461700"/>
          </a:xfrm>
          <a:prstGeom prst="rect">
            <a:avLst/>
          </a:prstGeom>
          <a:solidFill>
            <a:srgbClr val="F6CD4C">
              <a:alpha val="674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●"/>
            </a:pPr>
            <a:r>
              <a:rPr lang="sl" sz="1800">
                <a:latin typeface="Comfortaa"/>
                <a:ea typeface="Comfortaa"/>
                <a:cs typeface="Comfortaa"/>
                <a:sym typeface="Comfortaa"/>
              </a:rPr>
              <a:t>nepravilna drža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125" y="1315325"/>
            <a:ext cx="4722800" cy="2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1414">
            <a:alpha val="80380"/>
          </a:srgbClr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243750" y="216750"/>
            <a:ext cx="8656500" cy="47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076" y="1014350"/>
            <a:ext cx="1534849" cy="380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63000" y="377250"/>
            <a:ext cx="3504000" cy="801000"/>
          </a:xfrm>
          <a:prstGeom prst="rect">
            <a:avLst/>
          </a:prstGeom>
          <a:solidFill>
            <a:srgbClr val="FA1414">
              <a:alpha val="8038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>
                <a:solidFill>
                  <a:srgbClr val="F0F2F5"/>
                </a:solidFill>
              </a:rPr>
              <a:t>PRAVILNA NAMESTITEV</a:t>
            </a:r>
            <a:endParaRPr sz="4400">
              <a:solidFill>
                <a:srgbClr val="F0F2F5"/>
              </a:solidFill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513425" y="1244500"/>
            <a:ext cx="4058700" cy="550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iz višje podlage (miza, stol)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675" y="2571751"/>
            <a:ext cx="3668125" cy="22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290" y="1601713"/>
            <a:ext cx="1139799" cy="14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6">
            <a:alphaModFix/>
          </a:blip>
          <a:srcRect l="21913" t="24047" r="22803" b="19101"/>
          <a:stretch/>
        </p:blipFill>
        <p:spPr>
          <a:xfrm rot="-277625">
            <a:off x="6725859" y="2985023"/>
            <a:ext cx="2494832" cy="196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7">
            <a:alphaModFix/>
          </a:blip>
          <a:srcRect b="3920"/>
          <a:stretch/>
        </p:blipFill>
        <p:spPr>
          <a:xfrm>
            <a:off x="860100" y="1795025"/>
            <a:ext cx="2893998" cy="28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84075" y="3551575"/>
            <a:ext cx="1534851" cy="153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C">
            <a:alpha val="67460"/>
          </a:srgb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1019200" y="319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400">
                <a:solidFill>
                  <a:srgbClr val="FA1414"/>
                </a:solidFill>
              </a:rPr>
              <a:t>Na kaj moramo biti pozorni ob nakupu?</a:t>
            </a:r>
            <a:endParaRPr sz="4400">
              <a:solidFill>
                <a:srgbClr val="FA1414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861175" y="1387275"/>
            <a:ext cx="3534300" cy="3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238" y="1274150"/>
            <a:ext cx="3438150" cy="3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6593700" y="1274150"/>
            <a:ext cx="22257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 b="1">
                <a:solidFill>
                  <a:srgbClr val="FA1414"/>
                </a:solidFill>
                <a:latin typeface="Comfortaa"/>
                <a:ea typeface="Comfortaa"/>
                <a:cs typeface="Comfortaa"/>
                <a:sym typeface="Comfortaa"/>
              </a:rPr>
              <a:t>NI ŠIRŠA OD OTROKOVEGA TELESA</a:t>
            </a:r>
            <a:endParaRPr sz="1800" b="1">
              <a:solidFill>
                <a:srgbClr val="FA141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8901900" y="29841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6593700" y="2503400"/>
            <a:ext cx="2308200" cy="22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 b="1">
                <a:solidFill>
                  <a:srgbClr val="FA1414"/>
                </a:solidFill>
                <a:latin typeface="Comfortaa"/>
                <a:ea typeface="Comfortaa"/>
                <a:cs typeface="Comfortaa"/>
                <a:sym typeface="Comfortaa"/>
              </a:rPr>
              <a:t>NARAMNICE</a:t>
            </a:r>
            <a:endParaRPr sz="1800" b="1">
              <a:solidFill>
                <a:srgbClr val="FA141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široke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oblazinjene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nastavljive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trebušni in     prsni pas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522725" y="3934850"/>
            <a:ext cx="23082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 b="1">
                <a:solidFill>
                  <a:srgbClr val="FA1414"/>
                </a:solidFill>
                <a:latin typeface="Comfortaa"/>
                <a:ea typeface="Comfortaa"/>
                <a:cs typeface="Comfortaa"/>
                <a:sym typeface="Comfortaa"/>
              </a:rPr>
              <a:t>VELIKO PREDALOV</a:t>
            </a:r>
            <a:endParaRPr sz="1800" b="1">
              <a:solidFill>
                <a:srgbClr val="FA141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522725" y="1274150"/>
            <a:ext cx="2308200" cy="22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 b="1">
                <a:solidFill>
                  <a:srgbClr val="FA1414"/>
                </a:solidFill>
                <a:latin typeface="Comfortaa"/>
                <a:ea typeface="Comfortaa"/>
                <a:cs typeface="Comfortaa"/>
                <a:sym typeface="Comfortaa"/>
              </a:rPr>
              <a:t>HRBTIŠČE</a:t>
            </a:r>
            <a:endParaRPr sz="1800" b="1">
              <a:solidFill>
                <a:srgbClr val="FA141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čvrsto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oblazinjeno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zračno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mfortaa"/>
              <a:buChar char="●"/>
            </a:pPr>
            <a:r>
              <a:rPr lang="sl" sz="18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prilagojeno hrbtu</a:t>
            </a:r>
            <a:endParaRPr sz="18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Diaprojekcija na zaslonu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Lora</vt:lpstr>
      <vt:lpstr>Source Code Pro</vt:lpstr>
      <vt:lpstr>Calibri</vt:lpstr>
      <vt:lpstr>Amatic SC</vt:lpstr>
      <vt:lpstr>Arial</vt:lpstr>
      <vt:lpstr>Comfortaa</vt:lpstr>
      <vt:lpstr>Beach Day</vt:lpstr>
      <vt:lpstr>VARNA NOŠNJA ŠOLSKE TORBE</vt:lpstr>
      <vt:lpstr>TEŽAVE NEPRAVILNE NOŠNJE ŠOLSKE TORBE</vt:lpstr>
      <vt:lpstr>KAKO NAPOLNIMO ŠOLSKO TORBO?</vt:lpstr>
      <vt:lpstr>KAKO NAPOLNIMO ŠOLSKO TORBO?</vt:lpstr>
      <vt:lpstr>PRIMERNA TEŽA ŠOLSKE TORBE</vt:lpstr>
      <vt:lpstr>PRAVILNA NOŠNJA ŠOLSKE TORBE</vt:lpstr>
      <vt:lpstr>PRAVILNA NOŠNJA ŠOLSKE TORBE </vt:lpstr>
      <vt:lpstr>PRAVILNA NAMESTITEV</vt:lpstr>
      <vt:lpstr>Na kaj moramo biti pozorni ob nakupu?</vt:lpstr>
      <vt:lpstr>TORBA NA KOLEŠČKIH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VARNA NOŠNJA ŠOLSKE TORBE</dc:title>
  <dc:creator>ANA</dc:creator>
  <cp:lastModifiedBy>Novak, Ana</cp:lastModifiedBy>
  <cp:revision>1</cp:revision>
  <dcterms:modified xsi:type="dcterms:W3CDTF">2022-01-12T12:49:07Z</dcterms:modified>
</cp:coreProperties>
</file>