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45" d="100"/>
          <a:sy n="45" d="100"/>
        </p:scale>
        <p:origin x="43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491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873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86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452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907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18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997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37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861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228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06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48C17-88E6-48DF-B4F0-305ADAE000C9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95EFA-8E49-43D0-9D74-33E86A4274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403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microsoft.com/office/2007/relationships/hdphoto" Target="../media/hdphoto4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slide" Target="slide5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gif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media" Target="../media/media7.m4a"/><Relationship Id="rId7" Type="http://schemas.openxmlformats.org/officeDocument/2006/relationships/hyperlink" Target="file:///C:\Users\RS-TinaZ\Desktop\aplavz6.mp3" TargetMode="Externa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37396" y="3576390"/>
            <a:ext cx="11035110" cy="2506000"/>
          </a:xfrm>
        </p:spPr>
        <p:txBody>
          <a:bodyPr>
            <a:noAutofit/>
          </a:bodyPr>
          <a:lstStyle/>
          <a:p>
            <a:r>
              <a:rPr lang="sl-SI" sz="8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SEŠTEVAMO</a:t>
            </a:r>
            <a:br>
              <a:rPr lang="sl-SI" sz="8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sl-SI" sz="8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DO  </a:t>
            </a:r>
            <a:r>
              <a:rPr lang="sl-SI" sz="8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20</a:t>
            </a:r>
            <a:endParaRPr lang="sl-SI" sz="8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10800000">
            <a:off x="2594610" y="8152976"/>
            <a:ext cx="4860341" cy="1392733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5" name="Škarnice 4">
            <a:hlinkClick r:id="rId4" action="ppaction://hlinksldjump"/>
          </p:cNvPr>
          <p:cNvSpPr/>
          <p:nvPr/>
        </p:nvSpPr>
        <p:spPr>
          <a:xfrm>
            <a:off x="10598046" y="5640975"/>
            <a:ext cx="824459" cy="644577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034" name="Picture 10" descr="Mathematics Clipart Math Problem - Png Download - Full Siz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48" b="97683" l="9091" r="91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7428" r="39217" b="5354"/>
          <a:stretch/>
        </p:blipFill>
        <p:spPr bwMode="auto">
          <a:xfrm>
            <a:off x="-244988" y="2197510"/>
            <a:ext cx="3982064" cy="466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471525" y="407745"/>
            <a:ext cx="7020232" cy="2025557"/>
            <a:chOff x="78434" y="-1866072"/>
            <a:chExt cx="5663380" cy="3288890"/>
          </a:xfrm>
          <a:solidFill>
            <a:schemeClr val="bg1"/>
          </a:solidFill>
        </p:grpSpPr>
        <p:sp>
          <p:nvSpPr>
            <p:cNvPr id="8" name="Oblak 7"/>
            <p:cNvSpPr/>
            <p:nvPr/>
          </p:nvSpPr>
          <p:spPr>
            <a:xfrm rot="497485">
              <a:off x="78434" y="-1866072"/>
              <a:ext cx="5663380" cy="3288890"/>
            </a:xfrm>
            <a:prstGeom prst="cloudCallout">
              <a:avLst/>
            </a:prstGeom>
            <a:grp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9" name="PoljeZBesedilom 8"/>
            <p:cNvSpPr txBox="1"/>
            <p:nvPr/>
          </p:nvSpPr>
          <p:spPr>
            <a:xfrm>
              <a:off x="1376934" y="-1062685"/>
              <a:ext cx="3421626" cy="16491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sl-SI" sz="6000" b="1" dirty="0" smtClean="0">
                  <a:solidFill>
                    <a:srgbClr val="0070C0"/>
                  </a:solidFill>
                </a:rPr>
                <a:t>3 + 1 </a:t>
              </a:r>
              <a:r>
                <a:rPr lang="sl-SI" sz="6000" b="1" dirty="0" smtClean="0">
                  <a:solidFill>
                    <a:srgbClr val="0070C0"/>
                  </a:solidFill>
                </a:rPr>
                <a:t>+ 12 =</a:t>
              </a:r>
              <a:endParaRPr lang="sl-SI" sz="60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2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6118"/>
    </mc:Choice>
    <mc:Fallback>
      <p:transition advTm="16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1248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PRIPRAVI SI </a:t>
            </a:r>
            <a:r>
              <a:rPr lang="sl-SI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sl-SI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0" name="Picture 8" descr="RAVNILO NOMA 1 TRANSPARENTNO, 53025 mala šablona - birokebsi.s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53" t="14807" r="2500" b="12708"/>
          <a:stretch/>
        </p:blipFill>
        <p:spPr bwMode="auto">
          <a:xfrm>
            <a:off x="6160957" y="318216"/>
            <a:ext cx="5801258" cy="135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ARCONOT - Črtast A5 Zveze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t="13808" r="6460" b="18339"/>
          <a:stretch/>
        </p:blipFill>
        <p:spPr bwMode="auto">
          <a:xfrm>
            <a:off x="2074815" y="2110247"/>
            <a:ext cx="4852925" cy="383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vinčnik HB2 – Muflon spletna trgov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84" y="1997413"/>
            <a:ext cx="5034475" cy="50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karnice 9"/>
          <p:cNvSpPr/>
          <p:nvPr/>
        </p:nvSpPr>
        <p:spPr>
          <a:xfrm>
            <a:off x="9957966" y="5472685"/>
            <a:ext cx="824459" cy="644577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3074" name="Picture 2" descr="Barvica Jumbo GRIP zelena Faber-Castell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6444" l="4667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568" y="1907813"/>
            <a:ext cx="3670036" cy="367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vo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4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05"/>
    </mc:Choice>
    <mc:Fallback>
      <p:transition spd="slow" advTm="23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4192" y="4748066"/>
            <a:ext cx="8534400" cy="1507067"/>
          </a:xfrm>
        </p:spPr>
        <p:txBody>
          <a:bodyPr>
            <a:normAutofit/>
          </a:bodyPr>
          <a:lstStyle/>
          <a:p>
            <a:r>
              <a:rPr lang="sl-SI" sz="4800" b="1" dirty="0" smtClean="0">
                <a:solidFill>
                  <a:srgbClr val="0070C0"/>
                </a:solidFill>
                <a:latin typeface="+mn-lt"/>
              </a:rPr>
              <a:t>10 + 3 = </a:t>
            </a:r>
            <a:endParaRPr lang="sl-SI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8330" y="385733"/>
            <a:ext cx="11125369" cy="8039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3600" b="1" dirty="0" smtClean="0">
                <a:solidFill>
                  <a:srgbClr val="0070C0"/>
                </a:solidFill>
              </a:rPr>
              <a:t>KAKO SI POMAGAMO PRI RAČUNANJU DO 20 </a:t>
            </a:r>
          </a:p>
          <a:p>
            <a:pPr marL="0" indent="0">
              <a:buNone/>
            </a:pPr>
            <a:r>
              <a:rPr lang="sl-SI" sz="3600" b="1" dirty="0" smtClean="0">
                <a:solidFill>
                  <a:srgbClr val="0070C0"/>
                </a:solidFill>
              </a:rPr>
              <a:t> Z   MATEMATIČNO ŠABONO ?</a:t>
            </a:r>
            <a:endParaRPr lang="sl-SI" sz="3600" b="1" dirty="0">
              <a:solidFill>
                <a:srgbClr val="0070C0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2288293" y="2226082"/>
            <a:ext cx="7105338" cy="1884461"/>
            <a:chOff x="4118123" y="4209177"/>
            <a:chExt cx="7105338" cy="1884461"/>
          </a:xfrm>
        </p:grpSpPr>
        <p:pic>
          <p:nvPicPr>
            <p:cNvPr id="8" name="Picture 2" descr="RAVNILO NOMA 1 TRANSPARENTNO, 53025 mala šablona - birokebsi.si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0" t="15299" r="2303" b="13522"/>
            <a:stretch/>
          </p:blipFill>
          <p:spPr bwMode="auto">
            <a:xfrm>
              <a:off x="4118123" y="4459709"/>
              <a:ext cx="7105338" cy="1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Navzdol ukrivljena puščica 8"/>
            <p:cNvSpPr/>
            <p:nvPr/>
          </p:nvSpPr>
          <p:spPr>
            <a:xfrm>
              <a:off x="7586091" y="4212370"/>
              <a:ext cx="374754" cy="247339"/>
            </a:xfrm>
            <a:prstGeom prst="curved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0" name="Navzdol ukrivljena puščica 9"/>
            <p:cNvSpPr/>
            <p:nvPr/>
          </p:nvSpPr>
          <p:spPr>
            <a:xfrm>
              <a:off x="8282539" y="4209177"/>
              <a:ext cx="374754" cy="247339"/>
            </a:xfrm>
            <a:prstGeom prst="curved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1" name="Navzdol ukrivljena puščica 10"/>
            <p:cNvSpPr/>
            <p:nvPr/>
          </p:nvSpPr>
          <p:spPr>
            <a:xfrm>
              <a:off x="7962762" y="4212370"/>
              <a:ext cx="374754" cy="247339"/>
            </a:xfrm>
            <a:prstGeom prst="curved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sp>
        <p:nvSpPr>
          <p:cNvPr id="12" name="PoljeZBesedilom 11"/>
          <p:cNvSpPr txBox="1"/>
          <p:nvPr/>
        </p:nvSpPr>
        <p:spPr>
          <a:xfrm>
            <a:off x="3097824" y="5039933"/>
            <a:ext cx="1094281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sl-SI" sz="5400" dirty="0" smtClean="0">
                <a:solidFill>
                  <a:srgbClr val="0070C0"/>
                </a:solidFill>
              </a:rPr>
              <a:t>13</a:t>
            </a:r>
            <a:endParaRPr lang="sl-SI" sz="5400" dirty="0">
              <a:solidFill>
                <a:srgbClr val="0070C0"/>
              </a:solidFill>
            </a:endParaRPr>
          </a:p>
        </p:txBody>
      </p:sp>
      <p:sp>
        <p:nvSpPr>
          <p:cNvPr id="15" name="Škarnice 14">
            <a:hlinkClick r:id="rId5" action="ppaction://hlinksldjump"/>
          </p:cNvPr>
          <p:cNvSpPr/>
          <p:nvPr/>
        </p:nvSpPr>
        <p:spPr>
          <a:xfrm>
            <a:off x="10598046" y="5640975"/>
            <a:ext cx="824459" cy="644577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4106" name="Picture 10" descr="Jumping Animals Clip Art - Free Transparent PNG Clipart Image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94" b="94725" l="928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09" y="1738121"/>
            <a:ext cx="1617316" cy="8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Svinčnik HB2 – Muflon spletna trgovin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479" y="1155389"/>
            <a:ext cx="1545488" cy="154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Zvo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7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38"/>
    </mc:Choice>
    <mc:Fallback>
      <p:transition spd="slow" advTm="96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5751" y="4416266"/>
            <a:ext cx="10708313" cy="1507067"/>
          </a:xfrm>
        </p:spPr>
        <p:txBody>
          <a:bodyPr>
            <a:noAutofit/>
          </a:bodyPr>
          <a:lstStyle/>
          <a:p>
            <a:r>
              <a:rPr lang="sl-SI" sz="2800" b="1" dirty="0" smtClean="0">
                <a:solidFill>
                  <a:srgbClr val="0070C0"/>
                </a:solidFill>
              </a:rPr>
              <a:t>RAČUNE IZRAČUNAJ IN JIH PREPIŠI V ČRTASTI ZVEZEK. </a:t>
            </a:r>
            <a:br>
              <a:rPr lang="sl-SI" sz="2800" b="1" dirty="0" smtClean="0">
                <a:solidFill>
                  <a:srgbClr val="0070C0"/>
                </a:solidFill>
              </a:rPr>
            </a:br>
            <a:r>
              <a:rPr lang="sl-SI" sz="2800" b="1" dirty="0" smtClean="0">
                <a:solidFill>
                  <a:srgbClr val="0070C0"/>
                </a:solidFill>
              </a:rPr>
              <a:t>PIŠI ČEZ ENO VRSTICO, OD ČRTE DO ČRTE. </a:t>
            </a:r>
            <a:r>
              <a:rPr lang="sl-SI" sz="2800" b="1" dirty="0">
                <a:solidFill>
                  <a:srgbClr val="0070C0"/>
                </a:solidFill>
              </a:rPr>
              <a:t>PIŠI V STOLPCU. </a:t>
            </a:r>
            <a:r>
              <a:rPr lang="sl-SI" sz="2800" b="1" dirty="0" smtClean="0">
                <a:solidFill>
                  <a:srgbClr val="0070C0"/>
                </a:solidFill>
              </a:rPr>
              <a:t/>
            </a:r>
            <a:br>
              <a:rPr lang="sl-SI" sz="2800" b="1" dirty="0" smtClean="0">
                <a:solidFill>
                  <a:srgbClr val="0070C0"/>
                </a:solidFill>
              </a:rPr>
            </a:br>
            <a:r>
              <a:rPr lang="sl-SI" sz="2800" b="1" dirty="0" smtClean="0">
                <a:solidFill>
                  <a:srgbClr val="0070C0"/>
                </a:solidFill>
              </a:rPr>
              <a:t>PAZI NA LEP IN PRAVILEN ZAPIS .</a:t>
            </a:r>
            <a:br>
              <a:rPr lang="sl-SI" sz="2800" b="1" dirty="0" smtClean="0">
                <a:solidFill>
                  <a:srgbClr val="0070C0"/>
                </a:solidFill>
              </a:rPr>
            </a:br>
            <a:r>
              <a:rPr lang="sl-SI" sz="2800" dirty="0"/>
              <a:t/>
            </a:r>
            <a:br>
              <a:rPr lang="sl-SI" sz="2800" dirty="0"/>
            </a:br>
            <a:r>
              <a:rPr lang="sl-SI" sz="2800" dirty="0" smtClean="0">
                <a:sym typeface="Symbol" panose="05050102010706020507" pitchFamily="18" charset="2"/>
              </a:rPr>
              <a:t></a:t>
            </a:r>
            <a:r>
              <a:rPr lang="sl-SI" sz="2800" dirty="0" smtClean="0">
                <a:solidFill>
                  <a:srgbClr val="0070C0"/>
                </a:solidFill>
              </a:rPr>
              <a:t>DODATNA NALOGA: ČE ŽELIŠ LAHKO SAM SESTAVIŠ IN IZRAČUNAŠ NEKAJ RAČUNOV DO 20. RAČUNI SO LAHKO Z DVEMA ALI VEČ SEŠTEVANCEMA. </a:t>
            </a:r>
            <a:br>
              <a:rPr lang="sl-SI" sz="2800" dirty="0" smtClean="0">
                <a:solidFill>
                  <a:srgbClr val="0070C0"/>
                </a:solidFill>
              </a:rPr>
            </a:br>
            <a:r>
              <a:rPr lang="sl-SI" sz="2800" dirty="0" smtClean="0">
                <a:solidFill>
                  <a:srgbClr val="0070C0"/>
                </a:solidFill>
              </a:rPr>
              <a:t>ŠE TEŽJE BO, ČE BOŠ UPORABIL ZNAK + IN - .</a:t>
            </a:r>
            <a:endParaRPr lang="sl-SI" sz="2800" dirty="0">
              <a:solidFill>
                <a:srgbClr val="0070C0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1225218" y="501170"/>
            <a:ext cx="1894096" cy="3615267"/>
          </a:xfrm>
        </p:spPr>
        <p:txBody>
          <a:bodyPr/>
          <a:lstStyle/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+ 2 =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+ 4 =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+ 2 =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+ 4 =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+ 6 = </a:t>
            </a:r>
          </a:p>
          <a:p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>
          <a:xfrm>
            <a:off x="4187252" y="501170"/>
            <a:ext cx="2976103" cy="361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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+ 2 =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14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+ 1 =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+ 5 =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13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+ 0 + 2 =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18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</a:t>
            </a:r>
            <a:r>
              <a:rPr lang="sl-SI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=</a:t>
            </a:r>
            <a:endParaRPr lang="sl-SI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9396028" y="1060955"/>
            <a:ext cx="1684756" cy="1684756"/>
            <a:chOff x="10022562" y="4803222"/>
            <a:chExt cx="1684756" cy="1684756"/>
          </a:xfrm>
        </p:grpSpPr>
        <p:sp>
          <p:nvSpPr>
            <p:cNvPr id="8" name="Škarnice 7"/>
            <p:cNvSpPr/>
            <p:nvPr/>
          </p:nvSpPr>
          <p:spPr>
            <a:xfrm>
              <a:off x="10425658" y="5565535"/>
              <a:ext cx="824459" cy="644577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pic>
          <p:nvPicPr>
            <p:cNvPr id="10244" name="Picture 4" descr="Pen And Notebook Clipart clipart - Paper, Notebook, Pencil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89" b="97444" l="2222" r="981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2562" y="4803222"/>
              <a:ext cx="1684756" cy="168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Škarnice 9">
            <a:hlinkClick r:id="rId6" action="ppaction://hlinksldjump"/>
          </p:cNvPr>
          <p:cNvSpPr/>
          <p:nvPr/>
        </p:nvSpPr>
        <p:spPr>
          <a:xfrm>
            <a:off x="11151641" y="6076130"/>
            <a:ext cx="824459" cy="644577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1" name="Zvo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79902" y="6154737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4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73"/>
    </mc:Choice>
    <mc:Fallback>
      <p:transition spd="slow" advTm="63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59013" y="4322230"/>
            <a:ext cx="9362001" cy="1790798"/>
          </a:xfrm>
        </p:spPr>
        <p:txBody>
          <a:bodyPr>
            <a:noAutofit/>
          </a:bodyPr>
          <a:lstStyle/>
          <a:p>
            <a:r>
              <a:rPr lang="sl-SI" sz="3200" b="1" dirty="0" smtClean="0">
                <a:solidFill>
                  <a:srgbClr val="0070C0"/>
                </a:solidFill>
              </a:rPr>
              <a:t>PREVERI , ČE SI IZRAČUNAL PRAVILNO. ZA PRAVILNO REŠEN RAČUN SI POLEG RAČUNA NARIŠI SMEJKOTA          ALI  KLJUKICO   , KAR TI JE LJUBŠE.</a:t>
            </a:r>
            <a:endParaRPr lang="sl-SI" sz="3200" b="1" dirty="0">
              <a:solidFill>
                <a:srgbClr val="0070C0"/>
              </a:solidFill>
            </a:endParaRPr>
          </a:p>
        </p:txBody>
      </p:sp>
      <p:sp>
        <p:nvSpPr>
          <p:cNvPr id="5" name="Označba mesta vsebine 4"/>
          <p:cNvSpPr>
            <a:spLocks noGrp="1"/>
          </p:cNvSpPr>
          <p:nvPr>
            <p:ph sz="half" idx="1"/>
          </p:nvPr>
        </p:nvSpPr>
        <p:spPr>
          <a:xfrm>
            <a:off x="1225216" y="1029818"/>
            <a:ext cx="2290533" cy="3615267"/>
          </a:xfrm>
        </p:spPr>
        <p:txBody>
          <a:bodyPr/>
          <a:lstStyle/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+ 2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</a:t>
            </a:r>
            <a:endParaRPr lang="sl-SI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+ 4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19</a:t>
            </a:r>
            <a:endParaRPr lang="sl-SI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+ 2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19</a:t>
            </a:r>
            <a:endParaRPr lang="sl-SI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+ 4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sl-SI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+ 6 =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sl-SI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2"/>
          </p:nvPr>
        </p:nvSpPr>
        <p:spPr>
          <a:xfrm>
            <a:off x="5180330" y="1117379"/>
            <a:ext cx="2976103" cy="361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+ 3 + 2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17</a:t>
            </a:r>
            <a:endParaRPr lang="sl-SI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+ 3 + 1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18</a:t>
            </a:r>
            <a:endParaRPr lang="sl-SI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+ 4 + 5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19</a:t>
            </a:r>
            <a:endParaRPr lang="sl-SI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+ 0 + 2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15</a:t>
            </a:r>
            <a:endParaRPr lang="sl-SI" sz="3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+ 2 </a:t>
            </a:r>
            <a:r>
              <a:rPr lang="sl-SI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sl-SI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  <a:endParaRPr lang="sl-SI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8978636" y="2082634"/>
            <a:ext cx="1684756" cy="1684756"/>
            <a:chOff x="10022562" y="4803222"/>
            <a:chExt cx="1684756" cy="1684756"/>
          </a:xfrm>
        </p:grpSpPr>
        <p:sp>
          <p:nvSpPr>
            <p:cNvPr id="8" name="Škarnice 7"/>
            <p:cNvSpPr/>
            <p:nvPr/>
          </p:nvSpPr>
          <p:spPr>
            <a:xfrm>
              <a:off x="10425658" y="5565535"/>
              <a:ext cx="824459" cy="644577"/>
            </a:xfrm>
            <a:prstGeom prst="chevr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pic>
          <p:nvPicPr>
            <p:cNvPr id="10244" name="Picture 4" descr="Pen And Notebook Clipart clipart - Paper, Notebook, Pencil 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889" b="97444" l="2222" r="9811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2562" y="4803222"/>
              <a:ext cx="1684756" cy="1684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Best Free Checkmark Png Image #25966 - Free Icons and PNG Backgroun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483" y="5389415"/>
            <a:ext cx="951470" cy="94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orum - smile | 2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68" y="4897306"/>
            <a:ext cx="730431" cy="7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karnice 10">
            <a:hlinkClick r:id="rId8" action="ppaction://hlinksldjump"/>
          </p:cNvPr>
          <p:cNvSpPr/>
          <p:nvPr/>
        </p:nvSpPr>
        <p:spPr>
          <a:xfrm>
            <a:off x="10598046" y="5640975"/>
            <a:ext cx="824459" cy="644577"/>
          </a:xfrm>
          <a:prstGeom prst="chevr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0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62"/>
    </mc:Choice>
    <mc:Fallback>
      <p:transition spd="slow" advTm="47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lavz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38172" y="4300188"/>
            <a:ext cx="487363" cy="487363"/>
          </a:xfrm>
          <a:prstGeom prst="rect">
            <a:avLst/>
          </a:prstGeom>
        </p:spPr>
      </p:pic>
      <p:pic>
        <p:nvPicPr>
          <p:cNvPr id="12292" name="Picture 4" descr="Brezplačni aplavzi Cliparts, Prenesite brezplačno grafiko, Free Clip Art On 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471" y="75893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38"/>
    </mc:Choice>
    <mc:Fallback>
      <p:transition spd="slow" advTm="15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3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2" objId="2"/>
        <p14:stopEvt time="5365" objId="2"/>
      </p14:showEvtLst>
    </p:ext>
  </p:extLs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175</Words>
  <Application>Microsoft Office PowerPoint</Application>
  <PresentationFormat>Širokozaslonsko</PresentationFormat>
  <Paragraphs>29</Paragraphs>
  <Slides>6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Symbol</vt:lpstr>
      <vt:lpstr>Officeova tema</vt:lpstr>
      <vt:lpstr>SEŠTEVAMO  DO  20</vt:lpstr>
      <vt:lpstr>PowerPointova predstavitev</vt:lpstr>
      <vt:lpstr>10 + 3 = </vt:lpstr>
      <vt:lpstr>RAČUNE IZRAČUNAJ IN JIH PREPIŠI V ČRTASTI ZVEZEK.  PIŠI ČEZ ENO VRSTICO, OD ČRTE DO ČRTE. PIŠI V STOLPCU.  PAZI NA LEP IN PRAVILEN ZAPIS .  DODATNA NALOGA: ČE ŽELIŠ LAHKO SAM SESTAVIŠ IN IZRAČUNAŠ NEKAJ RAČUNOV DO 20. RAČUNI SO LAHKO Z DVEMA ALI VEČ SEŠTEVANCEMA.  ŠE TEŽJE BO, ČE BOŠ UPORABIL ZNAK + IN - .</vt:lpstr>
      <vt:lpstr>PREVERI , ČE SI IZRAČUNAL PRAVILNO. ZA PRAVILNO REŠEN RAČUN SI POLEG RAČUNA NARIŠI SMEJKOTA          ALI  KLJUKICO   , KAR TI JE LJUBŠE.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Valentina Žagar</dc:creator>
  <cp:lastModifiedBy>Valentina Žagar</cp:lastModifiedBy>
  <cp:revision>9</cp:revision>
  <dcterms:created xsi:type="dcterms:W3CDTF">2020-05-07T20:11:15Z</dcterms:created>
  <dcterms:modified xsi:type="dcterms:W3CDTF">2020-05-07T21:25:56Z</dcterms:modified>
</cp:coreProperties>
</file>