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73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6" r:id="rId19"/>
    <p:sldId id="280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71" r:id="rId31"/>
    <p:sldId id="288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orabnik" initials="U" lastIdx="1" clrIdx="0">
    <p:extLst>
      <p:ext uri="{19B8F6BF-5375-455C-9EA6-DF929625EA0E}">
        <p15:presenceInfo xmlns:p15="http://schemas.microsoft.com/office/powerpoint/2012/main" userId="Uporab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96" d="100"/>
          <a:sy n="96" d="100"/>
        </p:scale>
        <p:origin x="4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416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3915f780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3915f780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14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3915f7807_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3915f7807_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06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3915f7807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3915f7807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5583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3915f7807_3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3915f7807_3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688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3915f7807_3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3915f7807_3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478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3915f7807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3915f7807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205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915f7807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915f7807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52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3915f780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3915f780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353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3915f780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3915f780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768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915f7807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915f7807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47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3915f780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3915f780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09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3915f780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3915f780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870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3915f780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3915f780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978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915f7807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915f7807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995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3915f780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3915f780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810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3915f780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3915f780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1155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915f7807_3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915f7807_3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7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3915f7807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3915f7807_3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02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3915f780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3915f780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069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3915f7807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3915f7807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254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3915f7807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3915f7807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313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3915f7807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3915f7807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479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3915f7807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3915f7807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25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3915f780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3915f780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26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2.jpg"/><Relationship Id="rId11" Type="http://schemas.openxmlformats.org/officeDocument/2006/relationships/image" Target="../media/image8.png"/><Relationship Id="rId5" Type="http://schemas.openxmlformats.org/officeDocument/2006/relationships/image" Target="../media/image11.jpg"/><Relationship Id="rId10" Type="http://schemas.openxmlformats.org/officeDocument/2006/relationships/slide" Target="slide10.xml"/><Relationship Id="rId4" Type="http://schemas.openxmlformats.org/officeDocument/2006/relationships/notesSlide" Target="../notesSlides/notesSlide10.xml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3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" Target="slide10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image" Target="../media/image2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g"/><Relationship Id="rId11" Type="http://schemas.openxmlformats.org/officeDocument/2006/relationships/image" Target="../media/image9.png"/><Relationship Id="rId5" Type="http://schemas.openxmlformats.org/officeDocument/2006/relationships/image" Target="../media/image11.jpg"/><Relationship Id="rId10" Type="http://schemas.openxmlformats.org/officeDocument/2006/relationships/slide" Target="slide13.xml"/><Relationship Id="rId4" Type="http://schemas.openxmlformats.org/officeDocument/2006/relationships/notesSlide" Target="../notesSlides/notesSlide13.xml"/><Relationship Id="rId9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6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" Target="slide13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google.si/imgres?imgurl=http://careersinmediascotland.files.wordpress.com/2011/08/newspaper_bw.jpg&amp;imgrefurl=http://careersinmediascotland.wordpress.com/2011/08/12/for-teachers-starting-a-school-newspaper/&amp;usg=__wncWAKi-E9GcQW9668CDGrk8QUU=&amp;h=900&amp;w=1200&amp;sz=164&amp;hl=sl&amp;start=4&amp;zoom=1&amp;tbnid=r8kaedmbd38aVM:&amp;tbnh=113&amp;tbnw=150&amp;ei=s2GUT_HxHu_14QS2lfHQDw&amp;prev=/images?q=%C4%8Dasopis&amp;hl=sl&amp;gbv=2&amp;tbm=isch&amp;itbs=1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jpg"/><Relationship Id="rId11" Type="http://schemas.openxmlformats.org/officeDocument/2006/relationships/image" Target="../media/image25.jpg"/><Relationship Id="rId5" Type="http://schemas.openxmlformats.org/officeDocument/2006/relationships/image" Target="../media/image21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jp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slide" Target="slide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image" Target="../media/image11.jpg"/><Relationship Id="rId10" Type="http://schemas.openxmlformats.org/officeDocument/2006/relationships/slide" Target="slide21.xml"/><Relationship Id="rId4" Type="http://schemas.openxmlformats.org/officeDocument/2006/relationships/notesSlide" Target="../notesSlides/notesSlide16.xml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slide" Target="slide24.xml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" Target="slide21.xml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image" Target="../media/image27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jpg"/><Relationship Id="rId11" Type="http://schemas.openxmlformats.org/officeDocument/2006/relationships/slide" Target="slide7.xml"/><Relationship Id="rId5" Type="http://schemas.openxmlformats.org/officeDocument/2006/relationships/image" Target="../media/image11.jpg"/><Relationship Id="rId10" Type="http://schemas.openxmlformats.org/officeDocument/2006/relationships/slide" Target="slide24.xml"/><Relationship Id="rId4" Type="http://schemas.openxmlformats.org/officeDocument/2006/relationships/notesSlide" Target="../notesSlides/notesSlide19.xml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slide" Target="slide27.xml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" Target="slide24.xml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hyperlink" Target="http://www.google.si/imgres?imgurl=http://careersinmediascotland.files.wordpress.com/2011/08/newspaper_bw.jpg&amp;imgrefurl=http://careersinmediascotland.wordpress.com/2011/08/12/for-teachers-starting-a-school-newspaper/&amp;usg=__wncWAKi-E9GcQW9668CDGrk8QUU=&amp;h=900&amp;w=1200&amp;sz=164&amp;hl=sl&amp;start=4&amp;zoom=1&amp;tbnid=r8kaedmbd38aVM:&amp;tbnh=113&amp;tbnw=150&amp;ei=s2GUT_HxHu_14QS2lfHQDw&amp;prev=/images?q=%C4%8Dasopis&amp;hl=sl&amp;gbv=2&amp;tbm=isch&amp;itbs=1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jpg"/><Relationship Id="rId11" Type="http://schemas.openxmlformats.org/officeDocument/2006/relationships/slide" Target="slide7.xml"/><Relationship Id="rId5" Type="http://schemas.openxmlformats.org/officeDocument/2006/relationships/image" Target="../media/image11.jpg"/><Relationship Id="rId10" Type="http://schemas.openxmlformats.org/officeDocument/2006/relationships/slide" Target="slide27.xml"/><Relationship Id="rId4" Type="http://schemas.openxmlformats.org/officeDocument/2006/relationships/notesSlide" Target="../notesSlides/notesSlide22.xml"/><Relationship Id="rId9" Type="http://schemas.openxmlformats.org/officeDocument/2006/relationships/slide" Target="slide28.xml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slide" Target="slide30.xml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slide" Target="slide27.xml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5.xml"/><Relationship Id="rId9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3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jpg"/><Relationship Id="rId11" Type="http://schemas.openxmlformats.org/officeDocument/2006/relationships/image" Target="../media/image14.png"/><Relationship Id="rId5" Type="http://schemas.openxmlformats.org/officeDocument/2006/relationships/image" Target="../media/image11.jpg"/><Relationship Id="rId10" Type="http://schemas.openxmlformats.org/officeDocument/2006/relationships/slide" Target="slide7.xml"/><Relationship Id="rId4" Type="http://schemas.openxmlformats.org/officeDocument/2006/relationships/notesSlide" Target="../notesSlides/notesSlide7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slide" Target="slide10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FA3493-12B2-4FAD-828A-766D633751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15" r="21113"/>
          <a:stretch/>
        </p:blipFill>
        <p:spPr>
          <a:xfrm>
            <a:off x="97481" y="0"/>
            <a:ext cx="4373217" cy="5143500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16750" y="2046601"/>
            <a:ext cx="8710500" cy="193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3600" b="1" dirty="0"/>
              <a:t>POZDRAVLJENI UČENCI 1. RAZREDA!</a:t>
            </a:r>
            <a:endParaRPr sz="3600" b="1" dirty="0"/>
          </a:p>
        </p:txBody>
      </p:sp>
      <p:sp>
        <p:nvSpPr>
          <p:cNvPr id="5" name="Miselni oblaček: oblak 4">
            <a:extLst>
              <a:ext uri="{FF2B5EF4-FFF2-40B4-BE49-F238E27FC236}">
                <a16:creationId xmlns:a16="http://schemas.microsoft.com/office/drawing/2014/main" id="{923BF183-FBF1-4C07-982D-0C4FDD836847}"/>
              </a:ext>
            </a:extLst>
          </p:cNvPr>
          <p:cNvSpPr/>
          <p:nvPr/>
        </p:nvSpPr>
        <p:spPr>
          <a:xfrm>
            <a:off x="5218043" y="212830"/>
            <a:ext cx="3190461" cy="2222257"/>
          </a:xfrm>
          <a:prstGeom prst="cloudCallout">
            <a:avLst>
              <a:gd name="adj1" fmla="val -85078"/>
              <a:gd name="adj2" fmla="val 45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ČE VZAMEŠ NA POT </a:t>
            </a:r>
            <a:r>
              <a:rPr lang="sl-SI" sz="1600" b="1" dirty="0"/>
              <a:t>VODO</a:t>
            </a:r>
            <a:r>
              <a:rPr lang="sl-SI" sz="1600" dirty="0"/>
              <a:t>, JO NATOČI V </a:t>
            </a:r>
            <a:r>
              <a:rPr lang="sl-SI" sz="1600" b="1" dirty="0"/>
              <a:t>STEKLENICO</a:t>
            </a:r>
            <a:r>
              <a:rPr lang="sl-SI" sz="1600" dirty="0"/>
              <a:t>. 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6A7FDD30-D3E8-4EE3-BA81-F37098ECE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9374" y="425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2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2">
            <a:hlinkClick r:id="rId8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2">
            <a:hlinkClick r:id="rId9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2">
            <a:hlinkClick r:id="rId10" action="ppaction://hlinksldjump"/>
          </p:cNvPr>
          <p:cNvSpPr txBox="1"/>
          <p:nvPr/>
        </p:nvSpPr>
        <p:spPr>
          <a:xfrm>
            <a:off x="140525" y="232400"/>
            <a:ext cx="89337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>
                <a:uFill>
                  <a:noFill/>
                </a:uFill>
                <a:hlinkClick r:id="rId10" action="ppaction://hlinksldjump"/>
              </a:rPr>
              <a:t>V KATERI ZABOJNIK BOMO ODVRGLI ŠKATLO OD KOSMIČEV, KI JE IZ KARTONA?</a:t>
            </a:r>
            <a:endParaRPr sz="2400"/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69949" y="789975"/>
            <a:ext cx="1129575" cy="15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>
            <a:hlinkClick r:id="rId10" action="ppaction://hlinksldjump"/>
          </p:cNvPr>
          <p:cNvSpPr txBox="1"/>
          <p:nvPr/>
        </p:nvSpPr>
        <p:spPr>
          <a:xfrm>
            <a:off x="140525" y="2873150"/>
            <a:ext cx="8670000" cy="21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     i</a:t>
            </a:r>
            <a:endParaRPr/>
          </a:p>
        </p:txBody>
      </p:sp>
      <p:sp>
        <p:nvSpPr>
          <p:cNvPr id="143" name="Google Shape;143;p22">
            <a:hlinkClick r:id="rId10" action="ppaction://hlinksldjump"/>
          </p:cNvPr>
          <p:cNvSpPr txBox="1"/>
          <p:nvPr/>
        </p:nvSpPr>
        <p:spPr>
          <a:xfrm>
            <a:off x="1742375" y="1792025"/>
            <a:ext cx="1923600" cy="11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0" action="ppaction://hlinksldjump"/>
              </a:rPr>
              <a:t>.</a:t>
            </a:r>
            <a:endParaRPr sz="600"/>
          </a:p>
        </p:txBody>
      </p:sp>
      <p:sp>
        <p:nvSpPr>
          <p:cNvPr id="144" name="Google Shape;144;p22">
            <a:hlinkClick r:id="rId10" action="ppaction://hlinksldjump"/>
          </p:cNvPr>
          <p:cNvSpPr txBox="1"/>
          <p:nvPr/>
        </p:nvSpPr>
        <p:spPr>
          <a:xfrm>
            <a:off x="4382650" y="1715375"/>
            <a:ext cx="2161800" cy="1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0" action="ppaction://hlinksldjump"/>
              </a:rPr>
              <a:t>.</a:t>
            </a:r>
            <a:endParaRPr sz="600"/>
          </a:p>
        </p:txBody>
      </p:sp>
      <p:pic>
        <p:nvPicPr>
          <p:cNvPr id="2" name="271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3025" y="146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213325" y="8635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>
                <a:solidFill>
                  <a:srgbClr val="000000"/>
                </a:solidFill>
              </a:rPr>
              <a:t>BRAVO, TVOJ ODGOVOR JE PRAVILEN</a:t>
            </a:r>
            <a:r>
              <a:rPr lang="sl" sz="2800"/>
              <a:t>. </a:t>
            </a:r>
            <a:r>
              <a:rPr lang="sl" sz="2800">
                <a:solidFill>
                  <a:schemeClr val="dk1"/>
                </a:solidFill>
              </a:rPr>
              <a:t>PRITISNI NA PUŠČICO, DA NADALJUJEŠ.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/>
          </a:p>
        </p:txBody>
      </p:sp>
      <p:sp>
        <p:nvSpPr>
          <p:cNvPr id="150" name="Google Shape;150;p23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>
            <a:hlinkClick r:id="rId5" action="ppaction://hlinksldjump"/>
          </p:cNvPr>
          <p:cNvSpPr/>
          <p:nvPr/>
        </p:nvSpPr>
        <p:spPr>
          <a:xfrm>
            <a:off x="6141300" y="3386850"/>
            <a:ext cx="2023800" cy="115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400" y="2260475"/>
            <a:ext cx="3482675" cy="24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71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TVOJ ODGOVOR JE NAPAČEN. PRITISNI NA PUŠČICO, DA POSKUSIŠ PONOVNO.</a:t>
            </a:r>
            <a:endParaRPr/>
          </a:p>
        </p:txBody>
      </p:sp>
      <p:sp>
        <p:nvSpPr>
          <p:cNvPr id="158" name="Google Shape;158;p24">
            <a:hlinkClick r:id="rId5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5">
            <a:hlinkClick r:id="rId9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>
            <a:hlinkClick r:id="rId9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>
            <a:hlinkClick r:id="rId10" action="ppaction://hlinksldjump"/>
          </p:cNvPr>
          <p:cNvSpPr txBox="1"/>
          <p:nvPr/>
        </p:nvSpPr>
        <p:spPr>
          <a:xfrm>
            <a:off x="188700" y="156725"/>
            <a:ext cx="87666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uFill>
                  <a:noFill/>
                </a:uFill>
                <a:hlinkClick r:id="rId10" action="ppaction://hlinksldjump"/>
              </a:rPr>
              <a:t>V KATERI ZABOJNIK BOMO ODVRGLI JOGURTOV LONČEK?</a:t>
            </a:r>
            <a:endParaRPr sz="2400" dirty="0"/>
          </a:p>
        </p:txBody>
      </p:sp>
      <p:sp>
        <p:nvSpPr>
          <p:cNvPr id="171" name="Google Shape;171;p25">
            <a:hlinkClick r:id="rId10" action="ppaction://hlinksldjump"/>
          </p:cNvPr>
          <p:cNvSpPr txBox="1"/>
          <p:nvPr/>
        </p:nvSpPr>
        <p:spPr>
          <a:xfrm>
            <a:off x="188700" y="2976875"/>
            <a:ext cx="8962800" cy="22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u="sng">
                <a:solidFill>
                  <a:schemeClr val="hlink"/>
                </a:solidFill>
                <a:hlinkClick r:id="rId10" action="ppaction://hlinksldjump"/>
              </a:rPr>
              <a:t>  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u="sng">
                <a:solidFill>
                  <a:schemeClr val="hlink"/>
                </a:solidFill>
                <a:hlinkClick r:id="rId10" action="ppaction://hlinksldjump"/>
              </a:rPr>
              <a:t>     .</a:t>
            </a:r>
            <a:endParaRPr/>
          </a:p>
        </p:txBody>
      </p:sp>
      <p:sp>
        <p:nvSpPr>
          <p:cNvPr id="172" name="Google Shape;172;p25">
            <a:hlinkClick r:id="rId10" action="ppaction://hlinksldjump"/>
          </p:cNvPr>
          <p:cNvSpPr txBox="1"/>
          <p:nvPr/>
        </p:nvSpPr>
        <p:spPr>
          <a:xfrm>
            <a:off x="1658438" y="1407850"/>
            <a:ext cx="2119800" cy="14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0" action="ppaction://hlinksldjump"/>
              </a:rPr>
              <a:t>.</a:t>
            </a:r>
            <a:endParaRPr sz="600"/>
          </a:p>
        </p:txBody>
      </p:sp>
      <p:sp>
        <p:nvSpPr>
          <p:cNvPr id="173" name="Google Shape;173;p25">
            <a:hlinkClick r:id="rId10" action="ppaction://hlinksldjump"/>
          </p:cNvPr>
          <p:cNvSpPr txBox="1"/>
          <p:nvPr/>
        </p:nvSpPr>
        <p:spPr>
          <a:xfrm>
            <a:off x="4338975" y="1421775"/>
            <a:ext cx="2205300" cy="15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400" u="sng">
                <a:solidFill>
                  <a:schemeClr val="hlink"/>
                </a:solidFill>
                <a:hlinkClick r:id="rId10" action="ppaction://hlinksldjump"/>
              </a:rPr>
              <a:t>.</a:t>
            </a:r>
            <a:endParaRPr sz="400"/>
          </a:p>
        </p:txBody>
      </p:sp>
      <p:pic>
        <p:nvPicPr>
          <p:cNvPr id="21" name="Picture 4" descr="Yogurt, Eat, Refrigerator, Refrigerated">
            <a:extLst>
              <a:ext uri="{FF2B5EF4-FFF2-40B4-BE49-F238E27FC236}">
                <a16:creationId xmlns:a16="http://schemas.microsoft.com/office/drawing/2014/main" id="{606CC56F-7523-41DB-B374-A3F5F0A0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11" y="256617"/>
            <a:ext cx="1641614" cy="16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716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2025" y="11649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311700" y="5931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 dirty="0">
                <a:solidFill>
                  <a:srgbClr val="000000"/>
                </a:solidFill>
              </a:rPr>
              <a:t>BRAVO, TVOJ ODGOVOR JE PRAVILEN</a:t>
            </a:r>
            <a:r>
              <a:rPr lang="sl" sz="2800" dirty="0"/>
              <a:t>. </a:t>
            </a:r>
            <a:r>
              <a:rPr lang="sl" sz="2800" dirty="0">
                <a:solidFill>
                  <a:schemeClr val="dk1"/>
                </a:solidFill>
              </a:rPr>
              <a:t>PRITISNI NA PUŠČICO, DA NADALJUJEŠ.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 dirty="0"/>
          </a:p>
        </p:txBody>
      </p:sp>
      <p:sp>
        <p:nvSpPr>
          <p:cNvPr id="179" name="Google Shape;179;p26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6">
            <a:hlinkClick r:id="rId5" action="ppaction://hlinksldjump"/>
          </p:cNvPr>
          <p:cNvSpPr/>
          <p:nvPr/>
        </p:nvSpPr>
        <p:spPr>
          <a:xfrm>
            <a:off x="6141300" y="3386850"/>
            <a:ext cx="2023800" cy="115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925" y="1989175"/>
            <a:ext cx="3644950" cy="254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71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TVOJ ODGOVOR JE NAPAČEN. PRITISNI NA PUŠČICO, DA POSKUSIŠ PONOVNO.</a:t>
            </a:r>
            <a:endParaRPr/>
          </a:p>
        </p:txBody>
      </p:sp>
      <p:sp>
        <p:nvSpPr>
          <p:cNvPr id="187" name="Google Shape;187;p27">
            <a:hlinkClick r:id="rId5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9A77E8-60BF-4137-9EBE-39317A5CB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B2532F4-270E-408C-B9A6-047339F4D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1BE291D8-A43E-4EF3-A075-5A307BC6B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3" r="16814"/>
          <a:stretch/>
        </p:blipFill>
        <p:spPr>
          <a:xfrm>
            <a:off x="0" y="1225546"/>
            <a:ext cx="1653656" cy="38828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B101739-9F18-4FB5-ACCB-59B0A8953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14" b="30858"/>
          <a:stretch/>
        </p:blipFill>
        <p:spPr>
          <a:xfrm>
            <a:off x="1822100" y="38187"/>
            <a:ext cx="7567112" cy="5105313"/>
          </a:xfrm>
          <a:prstGeom prst="rect">
            <a:avLst/>
          </a:prstGeom>
        </p:spPr>
      </p:pic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643EE4A3-2BFA-46C9-BFB7-499A105DE40F}"/>
              </a:ext>
            </a:extLst>
          </p:cNvPr>
          <p:cNvSpPr/>
          <p:nvPr/>
        </p:nvSpPr>
        <p:spPr>
          <a:xfrm>
            <a:off x="2302200" y="172395"/>
            <a:ext cx="3283591" cy="1598480"/>
          </a:xfrm>
          <a:prstGeom prst="wedgeRectCallout">
            <a:avLst>
              <a:gd name="adj1" fmla="val -67313"/>
              <a:gd name="adj2" fmla="val 3633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l-SI" sz="2000" dirty="0">
                <a:latin typeface="Calibri"/>
                <a:ea typeface="Calibri"/>
                <a:cs typeface="Calibri"/>
                <a:sym typeface="Calibri"/>
              </a:rPr>
              <a:t>ZDRAVO! SEM JANJA. </a:t>
            </a:r>
            <a:r>
              <a:rPr lang="sl" sz="2000" dirty="0">
                <a:latin typeface="Calibri"/>
                <a:ea typeface="Calibri"/>
                <a:cs typeface="Calibri"/>
                <a:sym typeface="Calibri"/>
              </a:rPr>
              <a:t>ODPRAVILA SE BOM V TRGOVINO. DA ČESA NE POZABIM, SEM SI NAPISALA NAKUPOVALNI LISTEK.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Miselni oblaček: oblak 6">
            <a:extLst>
              <a:ext uri="{FF2B5EF4-FFF2-40B4-BE49-F238E27FC236}">
                <a16:creationId xmlns:a16="http://schemas.microsoft.com/office/drawing/2014/main" id="{E3516359-DD5C-4591-9683-6A413FFC7AA9}"/>
              </a:ext>
            </a:extLst>
          </p:cNvPr>
          <p:cNvSpPr/>
          <p:nvPr/>
        </p:nvSpPr>
        <p:spPr>
          <a:xfrm>
            <a:off x="2405270" y="2287720"/>
            <a:ext cx="2166730" cy="1737628"/>
          </a:xfrm>
          <a:prstGeom prst="cloudCallout">
            <a:avLst>
              <a:gd name="adj1" fmla="val -85987"/>
              <a:gd name="adj2" fmla="val -670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/>
              <a:t>UPORABILA BOM VREČKO IZ </a:t>
            </a:r>
            <a:r>
              <a:rPr lang="sl-SI" sz="1600" b="1" dirty="0"/>
              <a:t>BLAGA</a:t>
            </a:r>
            <a:r>
              <a:rPr lang="sl-SI" sz="1600" dirty="0"/>
              <a:t>.</a:t>
            </a:r>
          </a:p>
        </p:txBody>
      </p:sp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5D9A3713-5EE3-4169-B7D2-901DCF8AE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28" y="138197"/>
            <a:ext cx="609600" cy="609600"/>
          </a:xfrm>
          <a:prstGeom prst="rect">
            <a:avLst/>
          </a:prstGeom>
        </p:spPr>
      </p:pic>
      <p:sp>
        <p:nvSpPr>
          <p:cNvPr id="17" name="Google Shape;62;p14">
            <a:extLst>
              <a:ext uri="{FF2B5EF4-FFF2-40B4-BE49-F238E27FC236}">
                <a16:creationId xmlns:a16="http://schemas.microsoft.com/office/drawing/2014/main" id="{1D546B4E-444C-42EB-BBBB-EF7DF3311793}"/>
              </a:ext>
            </a:extLst>
          </p:cNvPr>
          <p:cNvSpPr/>
          <p:nvPr/>
        </p:nvSpPr>
        <p:spPr>
          <a:xfrm>
            <a:off x="7321900" y="3568975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9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B32B18-7656-460E-B074-8980A7BD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EC8B9825-4742-405B-99F3-2C95DE8728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2" r="16607"/>
          <a:stretch/>
        </p:blipFill>
        <p:spPr>
          <a:xfrm>
            <a:off x="275423" y="1498059"/>
            <a:ext cx="1560664" cy="3578347"/>
          </a:xfrm>
          <a:prstGeom prst="rect">
            <a:avLst/>
          </a:prstGeom>
        </p:spPr>
      </p:pic>
      <p:sp>
        <p:nvSpPr>
          <p:cNvPr id="7" name="Drsenje: vodoravno 6">
            <a:extLst>
              <a:ext uri="{FF2B5EF4-FFF2-40B4-BE49-F238E27FC236}">
                <a16:creationId xmlns:a16="http://schemas.microsoft.com/office/drawing/2014/main" id="{684C0932-7E70-4A96-AF7E-FE973D8D7185}"/>
              </a:ext>
            </a:extLst>
          </p:cNvPr>
          <p:cNvSpPr/>
          <p:nvPr/>
        </p:nvSpPr>
        <p:spPr>
          <a:xfrm>
            <a:off x="1714299" y="47834"/>
            <a:ext cx="2509442" cy="2255208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ČASOPIS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MASLO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KRUH</a:t>
            </a:r>
          </a:p>
          <a:p>
            <a:pPr algn="ctr"/>
            <a:r>
              <a:rPr lang="sl-SI" sz="2400" dirty="0">
                <a:solidFill>
                  <a:schemeClr val="tx1"/>
                </a:solidFill>
              </a:rPr>
              <a:t>OLIVE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6601A74E-B4D6-4F82-96DA-530A87CE1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155" y="202335"/>
            <a:ext cx="609600" cy="6096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06240BA-53C6-4EF5-B1B1-0CB5B8952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842" y="288667"/>
            <a:ext cx="4718358" cy="4718358"/>
          </a:xfrm>
          <a:prstGeom prst="rect">
            <a:avLst/>
          </a:prstGeom>
        </p:spPr>
      </p:pic>
      <p:sp>
        <p:nvSpPr>
          <p:cNvPr id="15" name="Google Shape;62;p14">
            <a:extLst>
              <a:ext uri="{FF2B5EF4-FFF2-40B4-BE49-F238E27FC236}">
                <a16:creationId xmlns:a16="http://schemas.microsoft.com/office/drawing/2014/main" id="{F87EA42F-A242-4DFD-888D-ABDB0A565D84}"/>
              </a:ext>
            </a:extLst>
          </p:cNvPr>
          <p:cNvSpPr/>
          <p:nvPr/>
        </p:nvSpPr>
        <p:spPr>
          <a:xfrm>
            <a:off x="2488701" y="3792833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BC766C55-98B5-4FDA-B7EE-35247643EC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6" t="7781" r="4684" b="16109"/>
          <a:stretch/>
        </p:blipFill>
        <p:spPr>
          <a:xfrm>
            <a:off x="1514474" y="352425"/>
            <a:ext cx="7419975" cy="45339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EB1DC74-EE8E-4960-812E-36F5C27B2A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72" r="16607"/>
          <a:stretch/>
        </p:blipFill>
        <p:spPr>
          <a:xfrm>
            <a:off x="600075" y="984221"/>
            <a:ext cx="1769626" cy="4057462"/>
          </a:xfrm>
          <a:prstGeom prst="rect">
            <a:avLst/>
          </a:prstGeom>
        </p:spPr>
      </p:pic>
      <p:pic>
        <p:nvPicPr>
          <p:cNvPr id="7" name="Slika 6" descr="http://t2.gstatic.com/images?q=tbn:ANd9GcTquP5uikmlKXFEQYAtUFoyP1sMCC04pvHqIw7qyqPRX1blF1bEeGz8_Ns">
            <a:hlinkClick r:id="rId7"/>
            <a:extLst>
              <a:ext uri="{FF2B5EF4-FFF2-40B4-BE49-F238E27FC236}">
                <a16:creationId xmlns:a16="http://schemas.microsoft.com/office/drawing/2014/main" id="{BB750BC9-B6C0-4AE9-B724-C1C90736B10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47" y="2469064"/>
            <a:ext cx="767660" cy="89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62B18F2-FE02-4646-8913-D6A1C613C3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024963" y="2324947"/>
            <a:ext cx="569780" cy="97900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F8056018-17B4-47CC-B819-2A696FCE03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146" y="2407761"/>
            <a:ext cx="1617682" cy="81337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BAFC65D-3E01-4E6C-9F70-27FDF9BC432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7796"/>
          <a:stretch/>
        </p:blipFill>
        <p:spPr>
          <a:xfrm>
            <a:off x="5752382" y="2791062"/>
            <a:ext cx="673767" cy="551110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BA70B981-1320-42A6-988D-BA3B832E8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37960" y="3823404"/>
            <a:ext cx="609600" cy="609600"/>
          </a:xfrm>
          <a:prstGeom prst="rect">
            <a:avLst/>
          </a:prstGeom>
        </p:spPr>
      </p:pic>
      <p:sp>
        <p:nvSpPr>
          <p:cNvPr id="14" name="Google Shape;62;p14">
            <a:extLst>
              <a:ext uri="{FF2B5EF4-FFF2-40B4-BE49-F238E27FC236}">
                <a16:creationId xmlns:a16="http://schemas.microsoft.com/office/drawing/2014/main" id="{2F1CFD18-F62B-44EE-9620-8AB6119DB3ED}"/>
              </a:ext>
            </a:extLst>
          </p:cNvPr>
          <p:cNvSpPr/>
          <p:nvPr/>
        </p:nvSpPr>
        <p:spPr>
          <a:xfrm>
            <a:off x="7168985" y="3902004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93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9A77E8-60BF-4137-9EBE-39317A5CB2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B2532F4-270E-408C-B9A6-047339F4D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1BE291D8-A43E-4EF3-A075-5A307BC6B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03" r="16814"/>
          <a:stretch/>
        </p:blipFill>
        <p:spPr>
          <a:xfrm>
            <a:off x="7173328" y="1248236"/>
            <a:ext cx="1658964" cy="389526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B101739-9F18-4FB5-ACCB-59B0A8953C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14" b="30858"/>
          <a:stretch/>
        </p:blipFill>
        <p:spPr>
          <a:xfrm>
            <a:off x="-199138" y="-119270"/>
            <a:ext cx="7567112" cy="500916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BA83661-D691-4016-A016-4A105742F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3370"/>
            <a:ext cx="4462670" cy="2231335"/>
          </a:xfrm>
          <a:prstGeom prst="rect">
            <a:avLst/>
          </a:prstGeom>
        </p:spPr>
      </p:pic>
      <p:sp>
        <p:nvSpPr>
          <p:cNvPr id="14" name="Oblaček govora: pravokotnik 13">
            <a:extLst>
              <a:ext uri="{FF2B5EF4-FFF2-40B4-BE49-F238E27FC236}">
                <a16:creationId xmlns:a16="http://schemas.microsoft.com/office/drawing/2014/main" id="{11252CB9-CDDC-4434-95B0-438D23966CBB}"/>
              </a:ext>
            </a:extLst>
          </p:cNvPr>
          <p:cNvSpPr/>
          <p:nvPr/>
        </p:nvSpPr>
        <p:spPr>
          <a:xfrm>
            <a:off x="4674769" y="0"/>
            <a:ext cx="2808873" cy="1831083"/>
          </a:xfrm>
          <a:prstGeom prst="wedgeRectCallout">
            <a:avLst>
              <a:gd name="adj1" fmla="val 43257"/>
              <a:gd name="adj2" fmla="val 7429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ČEZ NEKAJ DNI SMO POJEDLI VSO HRANO IN PREBRALI ČASOPIS</a:t>
            </a:r>
            <a:r>
              <a:rPr lang="sl-S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Google Shape;62;p14">
            <a:extLst>
              <a:ext uri="{FF2B5EF4-FFF2-40B4-BE49-F238E27FC236}">
                <a16:creationId xmlns:a16="http://schemas.microsoft.com/office/drawing/2014/main" id="{B0C1C216-7C19-4390-BE35-57AA1C125B52}"/>
              </a:ext>
            </a:extLst>
          </p:cNvPr>
          <p:cNvSpPr/>
          <p:nvPr/>
        </p:nvSpPr>
        <p:spPr>
          <a:xfrm>
            <a:off x="7298954" y="3727308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37707D29-C4EF-4657-9BC5-5F7B497A4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696" y="152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501800" y="649025"/>
            <a:ext cx="73512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548" y="1163816"/>
            <a:ext cx="1868750" cy="37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2906700" y="283000"/>
            <a:ext cx="3330600" cy="1307100"/>
          </a:xfrm>
          <a:prstGeom prst="wedgeRectCallout">
            <a:avLst>
              <a:gd name="adj1" fmla="val -73981"/>
              <a:gd name="adj2" fmla="val 4124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1800" dirty="0">
                <a:latin typeface="Calibri"/>
                <a:ea typeface="Calibri"/>
                <a:cs typeface="Calibri"/>
                <a:sym typeface="Calibri"/>
              </a:rPr>
              <a:t>ŽIVJO, SEM ŠPELA. DANES SE BOM ODPRAVILA V TRGOVINO. DA ČESA NE POZABIM, SI BOM NAPISALA NAKUPOVALNI LISTIČ.</a:t>
            </a:r>
          </a:p>
        </p:txBody>
      </p:sp>
      <p:sp>
        <p:nvSpPr>
          <p:cNvPr id="62" name="Google Shape;62;p14"/>
          <p:cNvSpPr/>
          <p:nvPr/>
        </p:nvSpPr>
        <p:spPr>
          <a:xfrm>
            <a:off x="7012575" y="3696025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Miselni oblaček: oblak 3">
            <a:extLst>
              <a:ext uri="{FF2B5EF4-FFF2-40B4-BE49-F238E27FC236}">
                <a16:creationId xmlns:a16="http://schemas.microsoft.com/office/drawing/2014/main" id="{1E421D9B-3DFA-4D93-930D-58BD3864AE06}"/>
              </a:ext>
            </a:extLst>
          </p:cNvPr>
          <p:cNvSpPr/>
          <p:nvPr/>
        </p:nvSpPr>
        <p:spPr>
          <a:xfrm>
            <a:off x="2906700" y="2226365"/>
            <a:ext cx="2987204" cy="2196548"/>
          </a:xfrm>
          <a:prstGeom prst="cloudCallout">
            <a:avLst>
              <a:gd name="adj1" fmla="val -69035"/>
              <a:gd name="adj2" fmla="val -685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chemeClr val="bg1"/>
                </a:solidFill>
              </a:rPr>
              <a:t>ALI STE VEDELI, DA JE HOJA ZDRAVA IN NE ONESNAŽUJE OKOLJA. </a:t>
            </a:r>
          </a:p>
        </p:txBody>
      </p:sp>
      <p:pic>
        <p:nvPicPr>
          <p:cNvPr id="6" name="27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3400" y="1142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1582D1AE-CCC8-4C2C-BDE2-6852A86F0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72" r="16607"/>
          <a:stretch/>
        </p:blipFill>
        <p:spPr>
          <a:xfrm>
            <a:off x="1155946" y="1028809"/>
            <a:ext cx="1769626" cy="40574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C3C581F-EFB1-48ED-A0AB-3B40B9C08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14" r="7359" b="30858"/>
          <a:stretch/>
        </p:blipFill>
        <p:spPr>
          <a:xfrm>
            <a:off x="2209726" y="-12349"/>
            <a:ext cx="7010200" cy="4731684"/>
          </a:xfrm>
          <a:prstGeom prst="rect">
            <a:avLst/>
          </a:prstGeom>
        </p:spPr>
      </p:pic>
      <p:pic>
        <p:nvPicPr>
          <p:cNvPr id="5" name="Google Shape;93;p18">
            <a:extLst>
              <a:ext uri="{FF2B5EF4-FFF2-40B4-BE49-F238E27FC236}">
                <a16:creationId xmlns:a16="http://schemas.microsoft.com/office/drawing/2014/main" id="{F10C5213-62AC-4BD0-BA83-043970994C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500" r="-4500" b="5383"/>
          <a:stretch/>
        </p:blipFill>
        <p:spPr>
          <a:xfrm>
            <a:off x="2434959" y="3609098"/>
            <a:ext cx="1927029" cy="138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4;p18">
            <a:extLst>
              <a:ext uri="{FF2B5EF4-FFF2-40B4-BE49-F238E27FC236}">
                <a16:creationId xmlns:a16="http://schemas.microsoft.com/office/drawing/2014/main" id="{432E8A10-328F-4B17-B41B-53B5D923EAB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929" t="-3370" r="-3930" b="3369"/>
          <a:stretch/>
        </p:blipFill>
        <p:spPr>
          <a:xfrm>
            <a:off x="4070619" y="3556847"/>
            <a:ext cx="1570382" cy="149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5;p18">
            <a:extLst>
              <a:ext uri="{FF2B5EF4-FFF2-40B4-BE49-F238E27FC236}">
                <a16:creationId xmlns:a16="http://schemas.microsoft.com/office/drawing/2014/main" id="{78846310-1235-4ADC-97C0-AE1DF4B8515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96365" y="3518372"/>
            <a:ext cx="1739350" cy="1386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7;p18">
            <a:extLst>
              <a:ext uri="{FF2B5EF4-FFF2-40B4-BE49-F238E27FC236}">
                <a16:creationId xmlns:a16="http://schemas.microsoft.com/office/drawing/2014/main" id="{18412F8F-0DC9-438F-A0D8-9F312E21E5C2}"/>
              </a:ext>
            </a:extLst>
          </p:cNvPr>
          <p:cNvSpPr/>
          <p:nvPr/>
        </p:nvSpPr>
        <p:spPr>
          <a:xfrm>
            <a:off x="6632483" y="4024271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468FB605-700F-480A-B1FF-D66CBAC75B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315" r="21113"/>
          <a:stretch/>
        </p:blipFill>
        <p:spPr>
          <a:xfrm>
            <a:off x="7573451" y="75385"/>
            <a:ext cx="1452662" cy="1708529"/>
          </a:xfrm>
          <a:prstGeom prst="rect">
            <a:avLst/>
          </a:prstGeom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4186013D-1284-4C6D-9B86-86A657CE0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63825" y="175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0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>
            <a:hlinkClick r:id="rId9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>
            <a:hlinkClick r:id="rId8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>
            <a:hlinkClick r:id="rId10" action="ppaction://hlinksldjump"/>
          </p:cNvPr>
          <p:cNvSpPr txBox="1"/>
          <p:nvPr/>
        </p:nvSpPr>
        <p:spPr>
          <a:xfrm>
            <a:off x="153325" y="189050"/>
            <a:ext cx="89907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V KATERI ZABOJNIK BOMO ODVRGLI KOZAREC, V KATEREM </a:t>
            </a:r>
            <a:r>
              <a:rPr lang="sl-SI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SO BILE OLIVE</a:t>
            </a: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?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11">
            <a:alphaModFix/>
          </a:blip>
          <a:srcRect l="7884" t="1677" r="32343" b="9567"/>
          <a:stretch/>
        </p:blipFill>
        <p:spPr>
          <a:xfrm>
            <a:off x="7495775" y="928725"/>
            <a:ext cx="1443257" cy="15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>
            <a:hlinkClick r:id="rId10" action="ppaction://hlinksldjump"/>
          </p:cNvPr>
          <p:cNvSpPr txBox="1"/>
          <p:nvPr/>
        </p:nvSpPr>
        <p:spPr>
          <a:xfrm>
            <a:off x="0" y="2866925"/>
            <a:ext cx="8939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       .</a:t>
            </a:r>
            <a:endParaRPr/>
          </a:p>
        </p:txBody>
      </p:sp>
      <p:sp>
        <p:nvSpPr>
          <p:cNvPr id="114" name="Google Shape;114;p19">
            <a:hlinkClick r:id="rId10" action="ppaction://hlinksldjump"/>
          </p:cNvPr>
          <p:cNvSpPr txBox="1"/>
          <p:nvPr/>
        </p:nvSpPr>
        <p:spPr>
          <a:xfrm>
            <a:off x="4338975" y="1547225"/>
            <a:ext cx="22053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>
            <a:hlinkClick r:id="rId10" action="ppaction://hlinksldjump"/>
          </p:cNvPr>
          <p:cNvSpPr txBox="1"/>
          <p:nvPr/>
        </p:nvSpPr>
        <p:spPr>
          <a:xfrm>
            <a:off x="1561175" y="1379975"/>
            <a:ext cx="21465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2" action="ppaction://hlinksldjump"/>
              </a:rPr>
              <a:t>.</a:t>
            </a:r>
            <a:endParaRPr sz="600"/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B15CF0A2-D411-47E9-B219-ED334C179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09230" y="1016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677425"/>
            <a:ext cx="8405580" cy="2709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 dirty="0">
                <a:solidFill>
                  <a:srgbClr val="000000"/>
                </a:solidFill>
              </a:rPr>
              <a:t>BRAVO, TVOJ ODGOVOR JE PRAVILEN</a:t>
            </a:r>
            <a:r>
              <a:rPr lang="sl" sz="2800" dirty="0"/>
              <a:t>. </a:t>
            </a:r>
            <a:r>
              <a:rPr lang="sl" sz="2800" dirty="0">
                <a:solidFill>
                  <a:schemeClr val="dk1"/>
                </a:solidFill>
              </a:rPr>
              <a:t>PRITISNI NA PUŠČICO, DA NADALJUJEŠ.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 dirty="0"/>
          </a:p>
        </p:txBody>
      </p:sp>
      <p:sp>
        <p:nvSpPr>
          <p:cNvPr id="121" name="Google Shape;121;p20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>
            <a:hlinkClick r:id="rId5" action="ppaction://hlinksldjump"/>
          </p:cNvPr>
          <p:cNvSpPr/>
          <p:nvPr/>
        </p:nvSpPr>
        <p:spPr>
          <a:xfrm>
            <a:off x="6691050" y="3386850"/>
            <a:ext cx="1473900" cy="101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100" y="2279075"/>
            <a:ext cx="3448225" cy="24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F4AA3AF0-455C-480D-9F6A-012286093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dirty="0"/>
              <a:t>TVOJ ODGOVOR JE NAPAČEN. PRITISNI NA PUŠČICO, DA POSKUSIŠ PONOVNO.</a:t>
            </a:r>
            <a:endParaRPr dirty="0"/>
          </a:p>
        </p:txBody>
      </p:sp>
      <p:sp>
        <p:nvSpPr>
          <p:cNvPr id="187" name="Google Shape;187;p27">
            <a:hlinkClick r:id="rId5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A1E30CC3-3C1F-49E6-A7AF-E08B54B70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76672" y="2193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>
            <a:hlinkClick r:id="rId9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>
            <a:hlinkClick r:id="rId9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>
            <a:hlinkClick r:id="rId10" action="ppaction://hlinksldjump"/>
          </p:cNvPr>
          <p:cNvSpPr txBox="1"/>
          <p:nvPr/>
        </p:nvSpPr>
        <p:spPr>
          <a:xfrm>
            <a:off x="153325" y="189050"/>
            <a:ext cx="89907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V KATERI ZABOJNIK BOMO ODVRGLI </a:t>
            </a:r>
            <a:r>
              <a:rPr lang="sl-SI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OVITEK</a:t>
            </a: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V KATEREM </a:t>
            </a:r>
            <a:r>
              <a:rPr lang="sl-SI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JE BILO MASLO</a:t>
            </a: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?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13" name="Google Shape;113;p19">
            <a:hlinkClick r:id="rId10" action="ppaction://hlinksldjump"/>
          </p:cNvPr>
          <p:cNvSpPr txBox="1"/>
          <p:nvPr/>
        </p:nvSpPr>
        <p:spPr>
          <a:xfrm>
            <a:off x="0" y="2866925"/>
            <a:ext cx="8939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       .</a:t>
            </a:r>
            <a:endParaRPr/>
          </a:p>
        </p:txBody>
      </p:sp>
      <p:sp>
        <p:nvSpPr>
          <p:cNvPr id="114" name="Google Shape;114;p19">
            <a:hlinkClick r:id="rId10" action="ppaction://hlinksldjump"/>
          </p:cNvPr>
          <p:cNvSpPr txBox="1"/>
          <p:nvPr/>
        </p:nvSpPr>
        <p:spPr>
          <a:xfrm>
            <a:off x="4338975" y="1547225"/>
            <a:ext cx="22053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>
            <a:hlinkClick r:id="rId10" action="ppaction://hlinksldjump"/>
          </p:cNvPr>
          <p:cNvSpPr txBox="1"/>
          <p:nvPr/>
        </p:nvSpPr>
        <p:spPr>
          <a:xfrm>
            <a:off x="1561175" y="1379975"/>
            <a:ext cx="21465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1" action="ppaction://hlinksldjump"/>
              </a:rPr>
              <a:t>.</a:t>
            </a:r>
            <a:endParaRPr sz="60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4A6A18D6-057C-4B3C-95EE-E2A88B5FC1C3}"/>
              </a:ext>
            </a:extLst>
          </p:cNvPr>
          <p:cNvGrpSpPr/>
          <p:nvPr/>
        </p:nvGrpSpPr>
        <p:grpSpPr>
          <a:xfrm>
            <a:off x="6877742" y="681734"/>
            <a:ext cx="1588819" cy="1190081"/>
            <a:chOff x="6877742" y="681734"/>
            <a:chExt cx="1588819" cy="1190081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80E732C2-986C-4A4B-B8C5-AE003694A6DD}"/>
                </a:ext>
              </a:extLst>
            </p:cNvPr>
            <p:cNvGrpSpPr/>
            <p:nvPr/>
          </p:nvGrpSpPr>
          <p:grpSpPr>
            <a:xfrm>
              <a:off x="6877742" y="681734"/>
              <a:ext cx="1588819" cy="1190081"/>
              <a:chOff x="6877742" y="681734"/>
              <a:chExt cx="1588819" cy="1190081"/>
            </a:xfrm>
          </p:grpSpPr>
          <p:pic>
            <p:nvPicPr>
              <p:cNvPr id="16" name="Slika 15">
                <a:extLst>
                  <a:ext uri="{FF2B5EF4-FFF2-40B4-BE49-F238E27FC236}">
                    <a16:creationId xmlns:a16="http://schemas.microsoft.com/office/drawing/2014/main" id="{D0F13021-3A9F-4833-AFAD-09C2DEB2E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7742" y="681734"/>
                <a:ext cx="1588819" cy="1190081"/>
              </a:xfrm>
              <a:prstGeom prst="rect">
                <a:avLst/>
              </a:prstGeom>
            </p:spPr>
          </p:pic>
          <p:sp>
            <p:nvSpPr>
              <p:cNvPr id="17" name="PoljeZBesedilom 16">
                <a:extLst>
                  <a:ext uri="{FF2B5EF4-FFF2-40B4-BE49-F238E27FC236}">
                    <a16:creationId xmlns:a16="http://schemas.microsoft.com/office/drawing/2014/main" id="{D2997588-1F45-46C8-AEC3-C633856F4EFA}"/>
                  </a:ext>
                </a:extLst>
              </p:cNvPr>
              <p:cNvSpPr txBox="1"/>
              <p:nvPr/>
            </p:nvSpPr>
            <p:spPr>
              <a:xfrm rot="1272040">
                <a:off x="7281602" y="949547"/>
                <a:ext cx="88205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l-SI" b="1" dirty="0"/>
                  <a:t>MASLO</a:t>
                </a:r>
              </a:p>
            </p:txBody>
          </p:sp>
        </p:grpSp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5F0FBC78-4273-43F8-9D95-09E56C0FBF33}"/>
                </a:ext>
              </a:extLst>
            </p:cNvPr>
            <p:cNvSpPr txBox="1"/>
            <p:nvPr/>
          </p:nvSpPr>
          <p:spPr>
            <a:xfrm rot="1416708">
              <a:off x="6942665" y="1252512"/>
              <a:ext cx="8760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l-SI" b="1" dirty="0"/>
                <a:t>OVITEK</a:t>
              </a:r>
            </a:p>
          </p:txBody>
        </p:sp>
      </p:grp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DCBB1433-97CC-4370-9C8D-A3E5436EE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10725" y="1459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677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 dirty="0">
                <a:solidFill>
                  <a:srgbClr val="000000"/>
                </a:solidFill>
              </a:rPr>
              <a:t>BRAVO, TVOJ ODGOVOR JE PRAVILEN</a:t>
            </a:r>
            <a:r>
              <a:rPr lang="sl" sz="2800" dirty="0"/>
              <a:t>. </a:t>
            </a:r>
            <a:r>
              <a:rPr lang="sl" sz="2800" dirty="0">
                <a:solidFill>
                  <a:schemeClr val="dk1"/>
                </a:solidFill>
              </a:rPr>
              <a:t>PRITISNI NA PUŠČICO, DA NADALJUJEŠ.</a:t>
            </a: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 dirty="0"/>
          </a:p>
        </p:txBody>
      </p:sp>
      <p:sp>
        <p:nvSpPr>
          <p:cNvPr id="121" name="Google Shape;121;p20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>
            <a:hlinkClick r:id="rId5" action="ppaction://hlinksldjump"/>
          </p:cNvPr>
          <p:cNvSpPr/>
          <p:nvPr/>
        </p:nvSpPr>
        <p:spPr>
          <a:xfrm>
            <a:off x="6691050" y="3386850"/>
            <a:ext cx="1473900" cy="101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100" y="2279075"/>
            <a:ext cx="3448225" cy="24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9A630C96-1EC5-42AB-9098-82A2EB50D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7150" y="203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TVOJ ODGOVOR JE NAPAČEN. PRITISNI NA PUŠČICO, DA POSKUSIŠ PONOVNO.</a:t>
            </a:r>
            <a:endParaRPr/>
          </a:p>
        </p:txBody>
      </p:sp>
      <p:sp>
        <p:nvSpPr>
          <p:cNvPr id="187" name="Google Shape;187;p27">
            <a:hlinkClick r:id="rId5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EA114B9-54DE-4A66-919F-23381764D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>
            <a:hlinkClick r:id="rId8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>
            <a:hlinkClick r:id="rId9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>
            <a:hlinkClick r:id="rId10" action="ppaction://hlinksldjump"/>
          </p:cNvPr>
          <p:cNvSpPr txBox="1"/>
          <p:nvPr/>
        </p:nvSpPr>
        <p:spPr>
          <a:xfrm>
            <a:off x="153325" y="189050"/>
            <a:ext cx="89907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V KATERI ZABOJNIK BOMO ODVRGLI </a:t>
            </a:r>
            <a:r>
              <a:rPr lang="sl-SI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ČASOPIS</a:t>
            </a: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?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13" name="Google Shape;113;p19">
            <a:hlinkClick r:id="rId10" action="ppaction://hlinksldjump"/>
          </p:cNvPr>
          <p:cNvSpPr txBox="1"/>
          <p:nvPr/>
        </p:nvSpPr>
        <p:spPr>
          <a:xfrm>
            <a:off x="0" y="2866925"/>
            <a:ext cx="8939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       .</a:t>
            </a:r>
            <a:endParaRPr/>
          </a:p>
        </p:txBody>
      </p:sp>
      <p:sp>
        <p:nvSpPr>
          <p:cNvPr id="114" name="Google Shape;114;p19">
            <a:hlinkClick r:id="rId10" action="ppaction://hlinksldjump"/>
          </p:cNvPr>
          <p:cNvSpPr txBox="1"/>
          <p:nvPr/>
        </p:nvSpPr>
        <p:spPr>
          <a:xfrm>
            <a:off x="4338975" y="1547225"/>
            <a:ext cx="22053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>
            <a:hlinkClick r:id="rId10" action="ppaction://hlinksldjump"/>
          </p:cNvPr>
          <p:cNvSpPr txBox="1"/>
          <p:nvPr/>
        </p:nvSpPr>
        <p:spPr>
          <a:xfrm>
            <a:off x="1561175" y="1379975"/>
            <a:ext cx="21465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1" action="ppaction://hlinksldjump"/>
              </a:rPr>
              <a:t>.</a:t>
            </a:r>
            <a:endParaRPr sz="600"/>
          </a:p>
        </p:txBody>
      </p:sp>
      <p:pic>
        <p:nvPicPr>
          <p:cNvPr id="18" name="Slika 17" descr="http://t2.gstatic.com/images?q=tbn:ANd9GcTquP5uikmlKXFEQYAtUFoyP1sMCC04pvHqIw7qyqPRX1blF1bEeGz8_Ns">
            <a:hlinkClick r:id="rId12"/>
            <a:extLst>
              <a:ext uri="{FF2B5EF4-FFF2-40B4-BE49-F238E27FC236}">
                <a16:creationId xmlns:a16="http://schemas.microsoft.com/office/drawing/2014/main" id="{48DAB26C-0A57-4049-882D-B01592316216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15" y="673927"/>
            <a:ext cx="1061920" cy="89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A83163A-B307-48B4-8CEB-21FCD3344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48675" y="1013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677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>
                <a:solidFill>
                  <a:srgbClr val="000000"/>
                </a:solidFill>
              </a:rPr>
              <a:t>BRAVO, TVOJ ODGOVOR JE PRAVILEN</a:t>
            </a:r>
            <a:r>
              <a:rPr lang="sl" sz="2800"/>
              <a:t>. </a:t>
            </a:r>
            <a:r>
              <a:rPr lang="sl" sz="2800">
                <a:solidFill>
                  <a:schemeClr val="dk1"/>
                </a:solidFill>
              </a:rPr>
              <a:t>PRITISNI NA PUŠČICO, DA NADALJUJEŠ.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/>
          </a:p>
        </p:txBody>
      </p:sp>
      <p:sp>
        <p:nvSpPr>
          <p:cNvPr id="121" name="Google Shape;121;p20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>
            <a:hlinkClick r:id="rId5" action="ppaction://hlinksldjump"/>
          </p:cNvPr>
          <p:cNvSpPr/>
          <p:nvPr/>
        </p:nvSpPr>
        <p:spPr>
          <a:xfrm>
            <a:off x="6691050" y="3386850"/>
            <a:ext cx="1473900" cy="101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100" y="2279075"/>
            <a:ext cx="3448225" cy="24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C29FF0EF-C5A9-4A01-A534-F06E1190A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9774" y="2080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TVOJ ODGOVOR JE NAPAČEN. PRITISNI NA PUŠČICO, DA POSKUSIŠ PONOVNO.</a:t>
            </a:r>
            <a:endParaRPr/>
          </a:p>
        </p:txBody>
      </p:sp>
      <p:sp>
        <p:nvSpPr>
          <p:cNvPr id="187" name="Google Shape;187;p27">
            <a:hlinkClick r:id="rId5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09E187EE-A470-4D05-B1D1-D1938966E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4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66057" y="476943"/>
            <a:ext cx="2473375" cy="49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3489940" y="175650"/>
            <a:ext cx="4105800" cy="44916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3000" dirty="0"/>
              <a:t>NAKUPOVALNI LISTIČ: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sl" sz="3000" dirty="0"/>
              <a:t>MARMELADA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sl" sz="3000" dirty="0"/>
              <a:t>KOSMIČI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sl" sz="3000" dirty="0"/>
              <a:t>JOGURT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15"/>
          <p:cNvSpPr/>
          <p:nvPr/>
        </p:nvSpPr>
        <p:spPr>
          <a:xfrm>
            <a:off x="7225625" y="3605250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27149-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0340" y="124282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0.25 3.2098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senje: navpično 4">
            <a:extLst>
              <a:ext uri="{FF2B5EF4-FFF2-40B4-BE49-F238E27FC236}">
                <a16:creationId xmlns:a16="http://schemas.microsoft.com/office/drawing/2014/main" id="{6677DFBB-0E1B-47B2-87E8-CB78E9376BE0}"/>
              </a:ext>
            </a:extLst>
          </p:cNvPr>
          <p:cNvSpPr/>
          <p:nvPr/>
        </p:nvSpPr>
        <p:spPr>
          <a:xfrm rot="571518">
            <a:off x="3089494" y="3551523"/>
            <a:ext cx="595332" cy="657546"/>
          </a:xfrm>
          <a:prstGeom prst="verticalScroll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92" name="Google Shape;1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874018" y="1406000"/>
            <a:ext cx="1868750" cy="373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/>
          <p:nvPr/>
        </p:nvSpPr>
        <p:spPr>
          <a:xfrm>
            <a:off x="2132082" y="3783608"/>
            <a:ext cx="1686625" cy="1170900"/>
          </a:xfrm>
          <a:prstGeom prst="flowChartManualOperation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b="1" dirty="0"/>
              <a:t>PAPIR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6853E4F-7313-404D-9C73-F14AC0ED89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556737"/>
            <a:ext cx="1526760" cy="3586763"/>
          </a:xfrm>
          <a:prstGeom prst="rect">
            <a:avLst/>
          </a:prstGeom>
        </p:spPr>
      </p:pic>
      <p:sp>
        <p:nvSpPr>
          <p:cNvPr id="6" name="Drsenje: vodoravno 5">
            <a:extLst>
              <a:ext uri="{FF2B5EF4-FFF2-40B4-BE49-F238E27FC236}">
                <a16:creationId xmlns:a16="http://schemas.microsoft.com/office/drawing/2014/main" id="{A4F029E2-0DD2-43CB-8FF1-2D0BA0F72403}"/>
              </a:ext>
            </a:extLst>
          </p:cNvPr>
          <p:cNvSpPr/>
          <p:nvPr/>
        </p:nvSpPr>
        <p:spPr>
          <a:xfrm rot="20458454">
            <a:off x="2590889" y="4219083"/>
            <a:ext cx="769011" cy="507964"/>
          </a:xfrm>
          <a:prstGeom prst="horizontalScroll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Diagram poteka: preluknjan trak 7">
            <a:extLst>
              <a:ext uri="{FF2B5EF4-FFF2-40B4-BE49-F238E27FC236}">
                <a16:creationId xmlns:a16="http://schemas.microsoft.com/office/drawing/2014/main" id="{07E13E02-FF61-44A3-A3A3-BD4C561C5A29}"/>
              </a:ext>
            </a:extLst>
          </p:cNvPr>
          <p:cNvSpPr/>
          <p:nvPr/>
        </p:nvSpPr>
        <p:spPr>
          <a:xfrm>
            <a:off x="1626665" y="44964"/>
            <a:ext cx="4472609" cy="1511773"/>
          </a:xfrm>
          <a:prstGeom prst="flowChartPunchedTap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sl-SI" sz="1800" dirty="0">
                <a:solidFill>
                  <a:schemeClr val="tx1"/>
                </a:solidFill>
              </a:rPr>
              <a:t>HVALA, KER STE NAMA POMAGALI RAZVRSTITI ODPADKE V ZABOJNIKE. TAKO SKUPAJ SKRBIMO ZA OKOLJE. </a:t>
            </a:r>
          </a:p>
        </p:txBody>
      </p:sp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8F9440E6-C5A8-416A-AB42-698D2AE73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3357" y="1979543"/>
            <a:ext cx="609600" cy="609600"/>
          </a:xfrm>
          <a:prstGeom prst="rect">
            <a:avLst/>
          </a:prstGeom>
        </p:spPr>
      </p:pic>
      <p:pic>
        <p:nvPicPr>
          <p:cNvPr id="3" name="Slika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4828" y="3857133"/>
            <a:ext cx="1579001" cy="109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EBDCBCBA-E8CB-49EE-B565-8398B381B4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5" r="21113"/>
          <a:stretch/>
        </p:blipFill>
        <p:spPr>
          <a:xfrm>
            <a:off x="77603" y="0"/>
            <a:ext cx="4373217" cy="5143500"/>
          </a:xfrm>
          <a:prstGeom prst="rect">
            <a:avLst/>
          </a:prstGeom>
        </p:spPr>
      </p:pic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3D8BD07-F256-4A0C-B4DC-EB6D289F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4146" y="1450699"/>
            <a:ext cx="4003996" cy="3388653"/>
          </a:xfrm>
          <a:prstGeom prst="cloudCallout">
            <a:avLst>
              <a:gd name="adj1" fmla="val -73290"/>
              <a:gd name="adj2" fmla="val -4284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00" dirty="0">
              <a:solidFill>
                <a:schemeClr val="tx1"/>
              </a:solidFill>
            </a:endParaRPr>
          </a:p>
          <a:p>
            <a:pPr marL="114300" indent="0" algn="ctr">
              <a:buNone/>
            </a:pPr>
            <a:r>
              <a:rPr lang="sl-SI" dirty="0">
                <a:solidFill>
                  <a:schemeClr val="tx1"/>
                </a:solidFill>
              </a:rPr>
              <a:t>LE KAJ SE JE ZGODILO S KRUHOM… ALI BI LAHKO S ČASOPISOM RAVNALI ŠE KAKO DRUGAČE?</a:t>
            </a:r>
            <a:endParaRPr lang="sl-SI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sl-SI" dirty="0"/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6A37396F-4693-4A42-A262-77F32AF20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235" y="189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66057" y="476943"/>
            <a:ext cx="2473375" cy="49467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/>
          <p:nvPr/>
        </p:nvSpPr>
        <p:spPr>
          <a:xfrm>
            <a:off x="7225625" y="3605250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028" name="Picture 4" descr="Shopping, Shopping Bag, Bag, Sale, Sh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057" y="2334471"/>
            <a:ext cx="1433740" cy="145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trawberry, Jar, Jam, Jelly, Preserv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554" y="2267085"/>
            <a:ext cx="414441" cy="5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4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738763">
            <a:off x="4491921" y="2095240"/>
            <a:ext cx="619627" cy="879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Yogurt, Eat, Refrigerator, Refrigera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74" y="2323298"/>
            <a:ext cx="546952" cy="54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71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6934" y="17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0.71702 0.033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51" y="16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08642E-6 L 0.71441 0.040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12" y="20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674550" y="541925"/>
            <a:ext cx="54807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1514325" y="2348725"/>
            <a:ext cx="72570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6">
            <a:alphaModFix/>
          </a:blip>
          <a:srcRect b="59446"/>
          <a:stretch/>
        </p:blipFill>
        <p:spPr>
          <a:xfrm flipH="1">
            <a:off x="4130604" y="2348725"/>
            <a:ext cx="3368000" cy="273170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175800" y="246875"/>
            <a:ext cx="3734463" cy="1554000"/>
          </a:xfrm>
          <a:prstGeom prst="wedgeRectCallout">
            <a:avLst>
              <a:gd name="adj1" fmla="val 67371"/>
              <a:gd name="adj2" fmla="val 140758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000" dirty="0">
                <a:latin typeface="Calibri"/>
                <a:ea typeface="Calibri"/>
                <a:cs typeface="Calibri"/>
                <a:sym typeface="Calibri"/>
              </a:rPr>
              <a:t>POJEDLI SMO VSO HRANO. NASTALO PA JE VELIKO ODPADKOV. </a:t>
            </a:r>
            <a:r>
              <a:rPr lang="sl-SI" sz="2000" dirty="0">
                <a:latin typeface="Calibri"/>
                <a:ea typeface="Calibri"/>
                <a:cs typeface="Calibri"/>
                <a:sym typeface="Calibri"/>
              </a:rPr>
              <a:t>TE MORAM USTREZNO LOČITI.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7012575" y="3696025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271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650" y="566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0" y="4081500"/>
            <a:ext cx="9144000" cy="106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6">
            <a:alphaModFix/>
          </a:blip>
          <a:srcRect t="8113" r="42762"/>
          <a:stretch/>
        </p:blipFill>
        <p:spPr>
          <a:xfrm>
            <a:off x="5913900" y="152400"/>
            <a:ext cx="3406900" cy="402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7">
            <a:alphaModFix/>
          </a:blip>
          <a:srcRect l="4500" r="-4500" b="5383"/>
          <a:stretch/>
        </p:blipFill>
        <p:spPr>
          <a:xfrm>
            <a:off x="46725" y="3471313"/>
            <a:ext cx="2205325" cy="1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8">
            <a:alphaModFix/>
          </a:blip>
          <a:srcRect l="3929" t="-3370" r="-3930" b="3369"/>
          <a:stretch/>
        </p:blipFill>
        <p:spPr>
          <a:xfrm>
            <a:off x="2074969" y="3372238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01637" y="3471313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7576700" y="4081500"/>
            <a:ext cx="1560000" cy="10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5707950" y="1742913"/>
            <a:ext cx="1868750" cy="373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8"/>
          <p:cNvCxnSpPr/>
          <p:nvPr/>
        </p:nvCxnSpPr>
        <p:spPr>
          <a:xfrm>
            <a:off x="7053150" y="4655625"/>
            <a:ext cx="33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18"/>
          <p:cNvCxnSpPr/>
          <p:nvPr/>
        </p:nvCxnSpPr>
        <p:spPr>
          <a:xfrm>
            <a:off x="8014025" y="4655625"/>
            <a:ext cx="33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Slika 12">
            <a:extLst>
              <a:ext uri="{FF2B5EF4-FFF2-40B4-BE49-F238E27FC236}">
                <a16:creationId xmlns:a16="http://schemas.microsoft.com/office/drawing/2014/main" id="{B131FE89-3E81-44EF-9A57-D7F624B309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15" r="21113"/>
          <a:stretch/>
        </p:blipFill>
        <p:spPr>
          <a:xfrm>
            <a:off x="142949" y="152400"/>
            <a:ext cx="2012875" cy="2367416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3ED40706-DE48-494F-88A4-E5140203B7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205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375" y="3006325"/>
            <a:ext cx="2205325" cy="1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2275" y="3006330"/>
            <a:ext cx="2205325" cy="1841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89650" y="3006329"/>
            <a:ext cx="2205325" cy="18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>
            <a:hlinkClick r:id="rId8" action="ppaction://hlinksldjump"/>
          </p:cNvPr>
          <p:cNvSpPr/>
          <p:nvPr/>
        </p:nvSpPr>
        <p:spPr>
          <a:xfrm>
            <a:off x="108210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>
            <a:hlinkClick r:id="rId9" action="ppaction://hlinksldjump"/>
          </p:cNvPr>
          <p:cNvSpPr/>
          <p:nvPr/>
        </p:nvSpPr>
        <p:spPr>
          <a:xfrm>
            <a:off x="37781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>
            <a:hlinkClick r:id="rId8" action="ppaction://hlinksldjump"/>
          </p:cNvPr>
          <p:cNvSpPr/>
          <p:nvPr/>
        </p:nvSpPr>
        <p:spPr>
          <a:xfrm>
            <a:off x="6544450" y="2108000"/>
            <a:ext cx="548100" cy="759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>
            <a:hlinkClick r:id="rId10" action="ppaction://hlinksldjump"/>
          </p:cNvPr>
          <p:cNvSpPr txBox="1"/>
          <p:nvPr/>
        </p:nvSpPr>
        <p:spPr>
          <a:xfrm>
            <a:off x="153325" y="189050"/>
            <a:ext cx="89907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400" dirty="0">
                <a:solidFill>
                  <a:schemeClr val="tx1"/>
                </a:solidFill>
                <a:uFill>
                  <a:noFill/>
                </a:uFill>
                <a:hlinkClick r:id="rId10" action="ppaction://hlinksldjump"/>
              </a:rPr>
              <a:t>V KATERI ZABOJNIK BOMO ODVRGLI KOZAREC, V KATEREM JE BILA MARMELADA?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 rotWithShape="1">
          <a:blip r:embed="rId11">
            <a:alphaModFix/>
          </a:blip>
          <a:srcRect l="7884" t="1677" r="32343" b="9567"/>
          <a:stretch/>
        </p:blipFill>
        <p:spPr>
          <a:xfrm>
            <a:off x="7495775" y="928725"/>
            <a:ext cx="1443257" cy="15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>
            <a:hlinkClick r:id="rId10" action="ppaction://hlinksldjump"/>
          </p:cNvPr>
          <p:cNvSpPr txBox="1"/>
          <p:nvPr/>
        </p:nvSpPr>
        <p:spPr>
          <a:xfrm>
            <a:off x="0" y="2866925"/>
            <a:ext cx="8939100" cy="22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       .</a:t>
            </a:r>
            <a:endParaRPr/>
          </a:p>
        </p:txBody>
      </p:sp>
      <p:sp>
        <p:nvSpPr>
          <p:cNvPr id="114" name="Google Shape;114;p19">
            <a:hlinkClick r:id="rId10" action="ppaction://hlinksldjump"/>
          </p:cNvPr>
          <p:cNvSpPr txBox="1"/>
          <p:nvPr/>
        </p:nvSpPr>
        <p:spPr>
          <a:xfrm>
            <a:off x="4338975" y="1547225"/>
            <a:ext cx="22053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>
            <a:hlinkClick r:id="rId10" action="ppaction://hlinksldjump"/>
          </p:cNvPr>
          <p:cNvSpPr txBox="1"/>
          <p:nvPr/>
        </p:nvSpPr>
        <p:spPr>
          <a:xfrm>
            <a:off x="1561175" y="1379975"/>
            <a:ext cx="21465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600" u="sng">
                <a:solidFill>
                  <a:schemeClr val="hlink"/>
                </a:solidFill>
                <a:hlinkClick r:id="rId10" action="ppaction://hlinksldjump"/>
              </a:rPr>
              <a:t>.</a:t>
            </a:r>
            <a:endParaRPr sz="600"/>
          </a:p>
        </p:txBody>
      </p:sp>
      <p:pic>
        <p:nvPicPr>
          <p:cNvPr id="2" name="271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6925" y="13401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677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 sz="2800">
                <a:solidFill>
                  <a:srgbClr val="000000"/>
                </a:solidFill>
              </a:rPr>
              <a:t>BRAVO, TVOJ ODGOVOR JE PRAVILEN</a:t>
            </a:r>
            <a:r>
              <a:rPr lang="sl" sz="2800"/>
              <a:t>. </a:t>
            </a:r>
            <a:r>
              <a:rPr lang="sl" sz="2800">
                <a:solidFill>
                  <a:schemeClr val="dk1"/>
                </a:solidFill>
              </a:rPr>
              <a:t>PRITISNI NA PUŠČICO, DA NADALJUJEŠ.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/>
          </a:p>
        </p:txBody>
      </p:sp>
      <p:sp>
        <p:nvSpPr>
          <p:cNvPr id="121" name="Google Shape;121;p20"/>
          <p:cNvSpPr txBox="1"/>
          <p:nvPr/>
        </p:nvSpPr>
        <p:spPr>
          <a:xfrm>
            <a:off x="4572000" y="3246300"/>
            <a:ext cx="20799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>
            <a:hlinkClick r:id="rId5" action="ppaction://hlinksldjump"/>
          </p:cNvPr>
          <p:cNvSpPr/>
          <p:nvPr/>
        </p:nvSpPr>
        <p:spPr>
          <a:xfrm>
            <a:off x="6691050" y="3386850"/>
            <a:ext cx="1473900" cy="1011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6D8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100" y="2279075"/>
            <a:ext cx="3448225" cy="241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71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199275" y="1010575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"/>
              <a:t>TVOJ ODGOVOR JE NAPAČEN. PRITISNI NA PUŠČICO, DA POSKUSIŠ PONOVNO.</a:t>
            </a:r>
            <a:endParaRPr/>
          </a:p>
        </p:txBody>
      </p:sp>
      <p:sp>
        <p:nvSpPr>
          <p:cNvPr id="129" name="Google Shape;129;p21">
            <a:hlinkClick r:id="rId3" action="ppaction://hlinksldjump"/>
          </p:cNvPr>
          <p:cNvSpPr/>
          <p:nvPr/>
        </p:nvSpPr>
        <p:spPr>
          <a:xfrm>
            <a:off x="829150" y="3206100"/>
            <a:ext cx="2136000" cy="1359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410</Words>
  <Application>Microsoft Office PowerPoint</Application>
  <PresentationFormat>Diaprojekcija na zaslonu (16:9)</PresentationFormat>
  <Paragraphs>72</Paragraphs>
  <Slides>31</Slides>
  <Notes>25</Notes>
  <HiddenSlides>0</HiddenSlides>
  <MMClips>30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31</vt:i4>
      </vt:variant>
    </vt:vector>
  </HeadingPairs>
  <TitlesOfParts>
    <vt:vector size="34" baseType="lpstr">
      <vt:lpstr>Arial</vt:lpstr>
      <vt:lpstr>Calibri</vt:lpstr>
      <vt:lpstr>Simple Light</vt:lpstr>
      <vt:lpstr>POZDRAVLJENI UČENCI 1. RAZREDA!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  <vt:lpstr>TVOJ ODGOVOR JE NAPAČEN. PRITISNI NA PUŠČICO, DA POSKUSIŠ PONOVNO.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POZDRAVLJENI UČENCI 1. RAZREDA!</dc:title>
  <dc:creator>gost</dc:creator>
  <cp:lastModifiedBy>Uporabnik</cp:lastModifiedBy>
  <cp:revision>73</cp:revision>
  <dcterms:modified xsi:type="dcterms:W3CDTF">2020-04-17T18:37:54Z</dcterms:modified>
</cp:coreProperties>
</file>